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9"/>
  </p:notesMasterIdLst>
  <p:sldIdLst>
    <p:sldId id="256" r:id="rId2"/>
    <p:sldId id="260" r:id="rId3"/>
    <p:sldId id="257" r:id="rId4"/>
    <p:sldId id="258" r:id="rId5"/>
    <p:sldId id="270" r:id="rId6"/>
    <p:sldId id="271" r:id="rId7"/>
    <p:sldId id="262" r:id="rId8"/>
    <p:sldId id="281" r:id="rId9"/>
    <p:sldId id="261" r:id="rId10"/>
    <p:sldId id="259" r:id="rId11"/>
    <p:sldId id="289" r:id="rId12"/>
    <p:sldId id="284" r:id="rId13"/>
    <p:sldId id="285" r:id="rId14"/>
    <p:sldId id="286" r:id="rId15"/>
    <p:sldId id="288" r:id="rId16"/>
    <p:sldId id="290" r:id="rId17"/>
    <p:sldId id="291" r:id="rId18"/>
    <p:sldId id="295" r:id="rId19"/>
    <p:sldId id="292" r:id="rId20"/>
    <p:sldId id="294" r:id="rId21"/>
    <p:sldId id="296" r:id="rId22"/>
    <p:sldId id="298" r:id="rId23"/>
    <p:sldId id="299" r:id="rId24"/>
    <p:sldId id="300" r:id="rId25"/>
    <p:sldId id="309" r:id="rId26"/>
    <p:sldId id="310" r:id="rId27"/>
    <p:sldId id="311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12" r:id="rId36"/>
    <p:sldId id="283" r:id="rId37"/>
    <p:sldId id="274" r:id="rId38"/>
    <p:sldId id="275" r:id="rId39"/>
    <p:sldId id="276" r:id="rId40"/>
    <p:sldId id="279" r:id="rId41"/>
    <p:sldId id="287" r:id="rId42"/>
    <p:sldId id="280" r:id="rId43"/>
    <p:sldId id="293" r:id="rId44"/>
    <p:sldId id="303" r:id="rId45"/>
    <p:sldId id="301" r:id="rId46"/>
    <p:sldId id="302" r:id="rId47"/>
    <p:sldId id="304" r:id="rId48"/>
    <p:sldId id="307" r:id="rId49"/>
    <p:sldId id="305" r:id="rId50"/>
    <p:sldId id="306" r:id="rId51"/>
    <p:sldId id="308" r:id="rId52"/>
    <p:sldId id="320" r:id="rId53"/>
    <p:sldId id="321" r:id="rId54"/>
    <p:sldId id="322" r:id="rId55"/>
    <p:sldId id="323" r:id="rId56"/>
    <p:sldId id="282" r:id="rId57"/>
    <p:sldId id="269" r:id="rId58"/>
  </p:sldIdLst>
  <p:sldSz cx="18288000" cy="10287000"/>
  <p:notesSz cx="6858000" cy="9144000"/>
  <p:embeddedFontLst>
    <p:embeddedFont>
      <p:font typeface="DM Sans Bold" panose="020B0600000101010101" charset="-127"/>
      <p:regular r:id="rId60"/>
    </p:embeddedFont>
    <p:embeddedFont>
      <p:font typeface="TDTD평고딕" panose="020B0600000101010101" charset="-127"/>
      <p:regular r:id="rId61"/>
    </p:embeddedFont>
    <p:embeddedFont>
      <p:font typeface="나눔고딕 ExtraBold" panose="020B0600000101010101" charset="-127"/>
      <p:bold r:id="rId62"/>
    </p:embeddedFont>
    <p:embeddedFont>
      <p:font typeface="윤고딕 Semi-Bold" panose="020B0600000101010101" charset="-127"/>
      <p:regular r:id="rId63"/>
    </p:embeddedFont>
    <p:embeddedFont>
      <p:font typeface="Script MT Bold" panose="03040602040607080904" pitchFamily="66" charset="0"/>
      <p:bold r:id="rId64"/>
    </p:embeddedFont>
    <p:embeddedFont>
      <p:font typeface="맑은 고딕" panose="020B0503020000020004" pitchFamily="50" charset="-127"/>
      <p:regular r:id="rId65"/>
      <p:bold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0"/>
    <a:srgbClr val="FF8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CF8A80-156C-4D95-8C13-C249BE6EAE97}" v="10" dt="2024-01-29T11:00:34.3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69628" autoAdjust="0"/>
  </p:normalViewPr>
  <p:slideViewPr>
    <p:cSldViewPr>
      <p:cViewPr varScale="1">
        <p:scale>
          <a:sx n="54" d="100"/>
          <a:sy n="54" d="100"/>
        </p:scale>
        <p:origin x="36" y="6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3697B4-7CEB-4639-BDF5-8C80F69F878D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ko-KR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196E2-0688-4932-97E8-8F68119F5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446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생존자들 팀입니다</a:t>
            </a:r>
            <a:r>
              <a:rPr lang="en-US" altLang="ko-KR" dirty="0"/>
              <a:t>. </a:t>
            </a:r>
            <a:r>
              <a:rPr lang="ko-KR" altLang="en-US" dirty="0"/>
              <a:t> 파이널 프로젝트 기획 및 중간 보고 발표하겠습니다</a:t>
            </a:r>
            <a:r>
              <a:rPr lang="en-US" altLang="ko-KR" dirty="0"/>
              <a:t>. </a:t>
            </a:r>
            <a:r>
              <a:rPr lang="ko-KR" altLang="en-US" dirty="0"/>
              <a:t>먼저 기획 발표를 시작하겠습니다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633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구성 및 역할입니다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169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팀장 송흔위인 저의 유스케이스입니다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회원가입과 정신건강정보</a:t>
            </a:r>
            <a:r>
              <a:rPr lang="en-US" altLang="ko-KR" dirty="0"/>
              <a:t>CRUD,  </a:t>
            </a:r>
            <a:r>
              <a:rPr lang="ko-KR" altLang="en-US" dirty="0"/>
              <a:t>지역별커뮤니티의 게시판</a:t>
            </a:r>
            <a:r>
              <a:rPr lang="en-US" altLang="ko-KR" dirty="0"/>
              <a:t>CRUD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근처 병원 찾기 기능 그리고 실시간 채팅기능을 설계하였습니다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606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우영민님의 유스케이스입니다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도움이 되는 정보에 뉴스</a:t>
            </a:r>
            <a:r>
              <a:rPr lang="en-US" altLang="ko-KR" dirty="0"/>
              <a:t>, </a:t>
            </a:r>
            <a:r>
              <a:rPr lang="ko-KR" altLang="en-US" dirty="0"/>
              <a:t>영상 조회 및 수정</a:t>
            </a:r>
            <a:r>
              <a:rPr lang="en-US" altLang="ko-KR" dirty="0"/>
              <a:t>,</a:t>
            </a:r>
            <a:r>
              <a:rPr lang="ko-KR" altLang="en-US" dirty="0"/>
              <a:t>삭제와 질병별 커뮤니티의 게시판</a:t>
            </a:r>
            <a:r>
              <a:rPr lang="en-US" altLang="ko-KR" dirty="0"/>
              <a:t>CRUD</a:t>
            </a:r>
            <a:r>
              <a:rPr lang="ko-KR" altLang="en-US" dirty="0"/>
              <a:t>으로 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107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임유정님의 유스케이스입니다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메인페이지에서 데이터조회</a:t>
            </a:r>
            <a:r>
              <a:rPr lang="en-US" altLang="ko-KR" dirty="0"/>
              <a:t>, </a:t>
            </a:r>
            <a:r>
              <a:rPr lang="ko-KR" altLang="en-US" dirty="0"/>
              <a:t>소셜로그인</a:t>
            </a:r>
            <a:r>
              <a:rPr lang="en-US" altLang="ko-KR" dirty="0"/>
              <a:t>API, </a:t>
            </a:r>
            <a:r>
              <a:rPr lang="ko-KR" altLang="en-US" dirty="0"/>
              <a:t>연령별커뮤니티 게시판</a:t>
            </a:r>
            <a:r>
              <a:rPr lang="en-US" altLang="ko-KR" dirty="0"/>
              <a:t>CRUD, </a:t>
            </a:r>
            <a:r>
              <a:rPr lang="ko-KR" altLang="en-US" dirty="0"/>
              <a:t>자가검진 테스트조회 및 결과조회로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????????????????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63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김진환님의 유스케이스입니다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마이페이지 조회와수정</a:t>
            </a:r>
            <a:r>
              <a:rPr lang="en-US" altLang="ko-KR" dirty="0"/>
              <a:t>,</a:t>
            </a:r>
            <a:r>
              <a:rPr lang="ko-KR" altLang="en-US" dirty="0"/>
              <a:t> 공지사항</a:t>
            </a:r>
            <a:r>
              <a:rPr lang="en-US" altLang="ko-KR" dirty="0"/>
              <a:t>, </a:t>
            </a:r>
            <a:r>
              <a:rPr lang="en-US" altLang="ko-KR" dirty="0" err="1"/>
              <a:t>QnA</a:t>
            </a:r>
            <a:r>
              <a:rPr lang="en-US" altLang="ko-KR" dirty="0"/>
              <a:t> CRUD</a:t>
            </a:r>
            <a:r>
              <a:rPr lang="ko-KR" altLang="en-US" dirty="0"/>
              <a:t>로 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059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UI</a:t>
            </a:r>
            <a:r>
              <a:rPr lang="ko-KR" altLang="en-US" dirty="0"/>
              <a:t>설계입니다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팀장 송흔위인 저의 </a:t>
            </a:r>
            <a:r>
              <a:rPr lang="en-US" altLang="ko-KR" dirty="0"/>
              <a:t>UI</a:t>
            </a:r>
            <a:r>
              <a:rPr lang="ko-KR" altLang="en-US" dirty="0"/>
              <a:t>설계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질환 정보와 해당 질환 정보의 </a:t>
            </a:r>
            <a:r>
              <a:rPr lang="ko-KR" altLang="en-US" dirty="0" err="1"/>
              <a:t>상세화면입니다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522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질환정보 추가 및 수정 </a:t>
            </a:r>
            <a:r>
              <a:rPr lang="en-US" altLang="ko-KR" dirty="0"/>
              <a:t>UI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216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및 회원가입 화면입니다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274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지역별 커뮤니티 </a:t>
            </a:r>
            <a:r>
              <a:rPr lang="en-US" altLang="ko-KR" dirty="0"/>
              <a:t>CRUD </a:t>
            </a:r>
            <a:r>
              <a:rPr lang="ko-KR" altLang="en-US" dirty="0"/>
              <a:t>화면입니다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712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실시간 채팅과 근처병원찾기 화면입니다</a:t>
            </a:r>
            <a:r>
              <a:rPr lang="en-US" altLang="ko-KR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164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 팀장 송흔위</a:t>
            </a:r>
            <a:r>
              <a:rPr lang="en-US" altLang="ko-KR" dirty="0"/>
              <a:t>, </a:t>
            </a:r>
            <a:r>
              <a:rPr lang="ko-KR" altLang="en-US" dirty="0"/>
              <a:t>팀원 임유정</a:t>
            </a:r>
            <a:r>
              <a:rPr lang="en-US" altLang="ko-KR" dirty="0"/>
              <a:t>,</a:t>
            </a:r>
            <a:r>
              <a:rPr lang="ko-KR" altLang="en-US" dirty="0"/>
              <a:t>우영민</a:t>
            </a:r>
            <a:r>
              <a:rPr lang="en-US" altLang="ko-KR" dirty="0"/>
              <a:t>,</a:t>
            </a:r>
            <a:r>
              <a:rPr lang="ko-KR" altLang="en-US" dirty="0"/>
              <a:t>김진환 총</a:t>
            </a:r>
            <a:r>
              <a:rPr lang="en-US" altLang="ko-KR" dirty="0"/>
              <a:t> 4</a:t>
            </a:r>
            <a:r>
              <a:rPr lang="ko-KR" altLang="en-US" dirty="0"/>
              <a:t>명으로 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48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팀원 우영민님의 </a:t>
            </a:r>
            <a:r>
              <a:rPr lang="en-US" altLang="ko-KR" dirty="0"/>
              <a:t>UI</a:t>
            </a:r>
            <a:r>
              <a:rPr lang="ko-KR" altLang="en-US" dirty="0"/>
              <a:t>설계입니다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질환별 커뮤니티의</a:t>
            </a:r>
            <a:r>
              <a:rPr lang="en-US" altLang="ko-KR" dirty="0"/>
              <a:t>UI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049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그냥 넘겨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219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뉴스와 동영상기능 </a:t>
            </a:r>
            <a:r>
              <a:rPr lang="en-US" altLang="ko-KR" dirty="0"/>
              <a:t>UI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690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뉴스와 동영상 </a:t>
            </a:r>
            <a:r>
              <a:rPr lang="en-US" altLang="ko-KR" dirty="0"/>
              <a:t>CRUD UI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21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뉴스와 동영상 </a:t>
            </a:r>
            <a:r>
              <a:rPr lang="en-US" altLang="ko-KR" dirty="0"/>
              <a:t>CRUD UI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099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팀원 임유정님의 </a:t>
            </a:r>
            <a:r>
              <a:rPr lang="en-US" altLang="ko-KR" dirty="0"/>
              <a:t>UI</a:t>
            </a:r>
            <a:r>
              <a:rPr lang="ko-KR" altLang="en-US" dirty="0"/>
              <a:t>설계입니다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메인페이지의 </a:t>
            </a:r>
            <a:r>
              <a:rPr lang="en-US" altLang="ko-KR" dirty="0"/>
              <a:t>UI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다른 게시판들의 데이터를 간략히 조회할 수 있고 </a:t>
            </a:r>
            <a:r>
              <a:rPr lang="en-US" altLang="ko-KR" dirty="0"/>
              <a:t>swipe</a:t>
            </a:r>
            <a:r>
              <a:rPr lang="ko-KR" altLang="en-US" dirty="0"/>
              <a:t>과 애니메이션을 사용하도록 설계하였습니다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112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자가검진 테스트목록과 결과페이지 </a:t>
            </a:r>
            <a:r>
              <a:rPr lang="en-US" altLang="ko-KR" dirty="0"/>
              <a:t>UI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328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연령별 커뮤니티 </a:t>
            </a:r>
            <a:r>
              <a:rPr lang="en-US" altLang="ko-KR" dirty="0"/>
              <a:t>CRUD UI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852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팀원 김진환님의 </a:t>
            </a:r>
            <a:r>
              <a:rPr lang="en-US" altLang="ko-KR" dirty="0"/>
              <a:t>UI</a:t>
            </a:r>
            <a:r>
              <a:rPr lang="ko-KR" altLang="en-US" dirty="0"/>
              <a:t>설계입니다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공지사항 </a:t>
            </a:r>
            <a:r>
              <a:rPr lang="en-US" altLang="ko-KR" dirty="0"/>
              <a:t>CRUD UI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37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공지사항에서 관리자만 게시글 등록</a:t>
            </a:r>
            <a:r>
              <a:rPr lang="en-US" altLang="ko-KR" dirty="0"/>
              <a:t>,</a:t>
            </a:r>
            <a:r>
              <a:rPr lang="ko-KR" altLang="en-US" dirty="0"/>
              <a:t> 삭제 가능하도록 설계하였습니다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209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기획 목차는 </a:t>
            </a:r>
            <a:endParaRPr lang="en-US" altLang="ko-KR" dirty="0"/>
          </a:p>
          <a:p>
            <a:r>
              <a:rPr lang="ko-KR" altLang="en-US" dirty="0"/>
              <a:t>첫번째로는 프로젝트 개요</a:t>
            </a:r>
            <a:r>
              <a:rPr lang="en-US" altLang="ko-KR" dirty="0"/>
              <a:t>, </a:t>
            </a:r>
            <a:r>
              <a:rPr lang="ko-KR" altLang="en-US" dirty="0"/>
              <a:t>두번째로 구성 및 역할</a:t>
            </a:r>
            <a:r>
              <a:rPr lang="en-US" altLang="ko-KR" dirty="0"/>
              <a:t>, </a:t>
            </a:r>
            <a:r>
              <a:rPr lang="ko-KR" altLang="en-US" dirty="0"/>
              <a:t>세번째로 프로젝트 일정</a:t>
            </a:r>
            <a:r>
              <a:rPr lang="en-US" altLang="ko-KR" dirty="0"/>
              <a:t>, </a:t>
            </a:r>
            <a:r>
              <a:rPr lang="ko-KR" altLang="en-US" dirty="0"/>
              <a:t>네번째로는 프로젝트 설계입니다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0926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rgbClr val="FF811A"/>
                </a:solidFill>
              </a:rPr>
              <a:t>관리자만 가능한 공지사항 등록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1147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r>
              <a:rPr lang="ko-KR" altLang="en-US" dirty="0"/>
              <a:t> </a:t>
            </a:r>
            <a:r>
              <a:rPr lang="en-US" altLang="ko-KR" dirty="0"/>
              <a:t>CRUD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689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r>
              <a:rPr lang="ko-KR" altLang="en-US" dirty="0"/>
              <a:t>도 역시 공지사항과 같게 관리자만 </a:t>
            </a:r>
            <a:r>
              <a:rPr lang="en-US" altLang="ko-KR" dirty="0"/>
              <a:t>CRUD</a:t>
            </a:r>
            <a:r>
              <a:rPr lang="ko-KR" altLang="en-US" dirty="0"/>
              <a:t>가능하도록 화면을 설계하였습니다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576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 </a:t>
            </a:r>
            <a:r>
              <a:rPr lang="en-US" altLang="ko-KR" dirty="0"/>
              <a:t>UI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????????????????????????????????????????????????????????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2929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 </a:t>
            </a:r>
            <a:r>
              <a:rPr lang="ko-KR" altLang="en-US" dirty="0" err="1"/>
              <a:t>내정보</a:t>
            </a:r>
            <a:r>
              <a:rPr lang="ko-KR" altLang="en-US" dirty="0"/>
              <a:t> 확인과 개인 정보 수정 화면 입니다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450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동시에 내가 쓴 </a:t>
            </a:r>
            <a:r>
              <a:rPr lang="ko-KR" altLang="en-US" dirty="0" err="1"/>
              <a:t>게시글등</a:t>
            </a:r>
            <a:r>
              <a:rPr lang="ko-KR" altLang="en-US" dirty="0"/>
              <a:t> 확인 하는 화면입니다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1015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역할분담입니다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팀장 송흔위인 저는 정신건강정보와 지역별 커뮤니티</a:t>
            </a:r>
            <a:r>
              <a:rPr lang="en-US" altLang="ko-KR" dirty="0"/>
              <a:t>, </a:t>
            </a:r>
            <a:r>
              <a:rPr lang="ko-KR" altLang="en-US" dirty="0"/>
              <a:t>실시간 채팅 기능을 담당하였고</a:t>
            </a:r>
            <a:endParaRPr lang="en-US" altLang="ko-KR" dirty="0"/>
          </a:p>
          <a:p>
            <a:r>
              <a:rPr lang="ko-KR" altLang="en-US" dirty="0"/>
              <a:t>팀원 우영민님은 질환별 커뮤니티</a:t>
            </a:r>
            <a:r>
              <a:rPr lang="en-US" altLang="ko-KR" dirty="0"/>
              <a:t>, </a:t>
            </a:r>
            <a:r>
              <a:rPr lang="ko-KR" altLang="en-US" dirty="0"/>
              <a:t>도움이 되는정보</a:t>
            </a:r>
            <a:r>
              <a:rPr lang="en-US" altLang="ko-KR" dirty="0"/>
              <a:t>(</a:t>
            </a:r>
            <a:r>
              <a:rPr lang="ko-KR" altLang="en-US" dirty="0"/>
              <a:t>뉴스</a:t>
            </a:r>
            <a:r>
              <a:rPr lang="en-US" altLang="ko-KR" dirty="0"/>
              <a:t>,</a:t>
            </a:r>
            <a:r>
              <a:rPr lang="ko-KR" altLang="en-US" dirty="0"/>
              <a:t>영상</a:t>
            </a:r>
            <a:r>
              <a:rPr lang="en-US" altLang="ko-KR" dirty="0"/>
              <a:t>)</a:t>
            </a:r>
            <a:r>
              <a:rPr lang="ko-KR" altLang="en-US" dirty="0"/>
              <a:t>을 담당하였습니다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팀원 임유정님은 자가검진</a:t>
            </a:r>
            <a:r>
              <a:rPr lang="en-US" altLang="ko-KR" dirty="0"/>
              <a:t>, </a:t>
            </a:r>
            <a:r>
              <a:rPr lang="ko-KR" altLang="en-US" dirty="0"/>
              <a:t>연령별 커뮤니티</a:t>
            </a:r>
            <a:r>
              <a:rPr lang="en-US" altLang="ko-KR" dirty="0"/>
              <a:t>, </a:t>
            </a:r>
            <a:r>
              <a:rPr lang="ko-KR" altLang="en-US" dirty="0"/>
              <a:t>소셜로그인</a:t>
            </a:r>
            <a:r>
              <a:rPr lang="en-US" altLang="ko-KR" dirty="0"/>
              <a:t>API</a:t>
            </a:r>
            <a:r>
              <a:rPr lang="ko-KR" altLang="en-US" dirty="0"/>
              <a:t>기능을 담당하였고</a:t>
            </a:r>
            <a:endParaRPr lang="en-US" altLang="ko-KR" dirty="0"/>
          </a:p>
          <a:p>
            <a:r>
              <a:rPr lang="ko-KR" altLang="en-US" dirty="0"/>
              <a:t>팀원 김진환님은 공지사항</a:t>
            </a:r>
            <a:r>
              <a:rPr lang="en-US" altLang="ko-KR" dirty="0"/>
              <a:t>,</a:t>
            </a:r>
            <a:r>
              <a:rPr lang="en-US" altLang="ko-KR" dirty="0" err="1"/>
              <a:t>QnA</a:t>
            </a:r>
            <a:r>
              <a:rPr lang="en-US" altLang="ko-KR" dirty="0"/>
              <a:t> </a:t>
            </a:r>
            <a:r>
              <a:rPr lang="ko-KR" altLang="en-US" dirty="0"/>
              <a:t>게시판</a:t>
            </a:r>
            <a:r>
              <a:rPr lang="en-US" altLang="ko-KR" dirty="0"/>
              <a:t>, </a:t>
            </a:r>
            <a:r>
              <a:rPr lang="ko-KR" altLang="en-US" dirty="0"/>
              <a:t>마이페이지를 담당하였습니다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718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일정입니다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631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WBS</a:t>
            </a:r>
            <a:r>
              <a:rPr lang="ko-KR" altLang="en-US" dirty="0"/>
              <a:t>파일입니다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월</a:t>
            </a:r>
            <a:r>
              <a:rPr lang="en-US" altLang="ko-KR" dirty="0"/>
              <a:t>4</a:t>
            </a:r>
            <a:r>
              <a:rPr lang="ko-KR" altLang="en-US" dirty="0"/>
              <a:t>일까지 기획 및 설계</a:t>
            </a:r>
            <a:r>
              <a:rPr lang="en-US" altLang="ko-KR" dirty="0"/>
              <a:t>, 3</a:t>
            </a:r>
            <a:r>
              <a:rPr lang="ko-KR" altLang="en-US" dirty="0"/>
              <a:t>월</a:t>
            </a:r>
            <a:r>
              <a:rPr lang="en-US" altLang="ko-KR" dirty="0"/>
              <a:t>15</a:t>
            </a:r>
            <a:r>
              <a:rPr lang="ko-KR" altLang="en-US" dirty="0"/>
              <a:t>일까지 개발을 목표로 일정을 짜보았습니다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7013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프로젝트 설계입니다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185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프로젝트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1440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요구사항 정의서입니다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로그인서비스에는 회원가입</a:t>
            </a:r>
            <a:r>
              <a:rPr lang="en-US" altLang="ko-KR" dirty="0"/>
              <a:t> </a:t>
            </a:r>
            <a:r>
              <a:rPr lang="ko-KR" altLang="en-US" dirty="0"/>
              <a:t>및 로그인 기능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정신건강정보서비스와 지역별 커뮤니티는 </a:t>
            </a:r>
            <a:r>
              <a:rPr lang="en-US" altLang="ko-KR" dirty="0"/>
              <a:t>CRUD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사용자 서로 실시간 대화 할 수 있는 채팅기능을 도출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팀원 임유정님은 자가검진서비스에 질환별 테스트 데이터 조회 및 테스트 결과조회 기능을 도출하였고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연령별 커뮤니티 </a:t>
            </a:r>
            <a:r>
              <a:rPr lang="en-US" altLang="ko-KR" dirty="0"/>
              <a:t>CRUD</a:t>
            </a:r>
            <a:r>
              <a:rPr lang="ko-KR" altLang="en-US" dirty="0"/>
              <a:t>기능 및 소셜로그인</a:t>
            </a:r>
            <a:r>
              <a:rPr lang="en-US" altLang="ko-KR" dirty="0"/>
              <a:t>API </a:t>
            </a:r>
            <a:r>
              <a:rPr lang="ko-KR" altLang="en-US" dirty="0"/>
              <a:t>기능을 개발중입니다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2134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요구사항정의서입니다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팀원 우영민님은 질환별 커뮤니티</a:t>
            </a:r>
            <a:r>
              <a:rPr lang="en-US" altLang="ko-KR" dirty="0"/>
              <a:t>, </a:t>
            </a:r>
            <a:r>
              <a:rPr lang="ko-KR" altLang="en-US" dirty="0"/>
              <a:t>뉴스 및 동영상 </a:t>
            </a:r>
            <a:r>
              <a:rPr lang="en-US" altLang="ko-KR" dirty="0"/>
              <a:t>CRUD </a:t>
            </a:r>
            <a:r>
              <a:rPr lang="ko-KR" altLang="en-US" dirty="0"/>
              <a:t>기능을 기획하였고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팀원 김진환님은 공지사항 및 </a:t>
            </a:r>
            <a:r>
              <a:rPr lang="en-US" altLang="ko-KR" dirty="0" err="1"/>
              <a:t>QnA</a:t>
            </a:r>
            <a:r>
              <a:rPr lang="en-US" altLang="ko-KR" dirty="0"/>
              <a:t> CRUD </a:t>
            </a:r>
            <a:r>
              <a:rPr lang="ko-KR" altLang="en-US" dirty="0"/>
              <a:t>기능개발을 기획하였습니다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4102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엔티티 정의서입니다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엔티티에는 사용자</a:t>
            </a:r>
            <a:r>
              <a:rPr lang="en-US" altLang="ko-KR" dirty="0"/>
              <a:t>,</a:t>
            </a:r>
            <a:r>
              <a:rPr lang="ko-KR" altLang="en-US" dirty="0"/>
              <a:t>관리자</a:t>
            </a:r>
            <a:r>
              <a:rPr lang="en-US" altLang="ko-KR" dirty="0"/>
              <a:t>,</a:t>
            </a:r>
            <a:r>
              <a:rPr lang="ko-KR" altLang="en-US" dirty="0"/>
              <a:t>정신건강정보</a:t>
            </a:r>
            <a:r>
              <a:rPr lang="en-US" altLang="ko-KR" dirty="0"/>
              <a:t>,</a:t>
            </a:r>
            <a:r>
              <a:rPr lang="ko-KR" altLang="en-US" dirty="0"/>
              <a:t>자가검진</a:t>
            </a:r>
            <a:r>
              <a:rPr lang="en-US" altLang="ko-KR" dirty="0"/>
              <a:t>,</a:t>
            </a:r>
            <a:r>
              <a:rPr lang="ko-KR" altLang="en-US" dirty="0"/>
              <a:t>커뮤니티</a:t>
            </a:r>
            <a:r>
              <a:rPr lang="en-US" altLang="ko-KR" dirty="0"/>
              <a:t>,</a:t>
            </a:r>
            <a:r>
              <a:rPr lang="ko-KR" altLang="en-US" dirty="0"/>
              <a:t>게시판</a:t>
            </a:r>
            <a:r>
              <a:rPr lang="en-US" altLang="ko-KR" dirty="0"/>
              <a:t>,</a:t>
            </a:r>
            <a:r>
              <a:rPr lang="ko-KR" altLang="en-US" dirty="0"/>
              <a:t>실시간채팅 등으로 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1857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r>
              <a:rPr lang="ko-KR" altLang="en-US" dirty="0"/>
              <a:t>설계도입니다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16</a:t>
            </a:r>
            <a:r>
              <a:rPr lang="ko-KR" altLang="en-US" dirty="0"/>
              <a:t>개의 테이블로 구상하였는데 현재는 카테고리 등 테이블이 추가 및 수정된 상태입니다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906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테이블 정의서입니다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공통테이블입니다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931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개발 하는 과정에 사용할 테이블에 대한 </a:t>
            </a:r>
            <a:r>
              <a:rPr lang="ko-KR" altLang="en-US" dirty="0" err="1"/>
              <a:t>테이블설계입니다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57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6575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1540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294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통계 자료에 결과 따르면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서울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경기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부산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대구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경남 지역에서 정신적인 문제를 겪는 사람들이 많은 것으로 나타났습니다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이러한 지역 들에서는 정신 건강 서비스에 대한 더 많은 관심과 투자가 필요합니다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이러한 상황은 해당 지역에서 의료비용이 높은 이유가 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862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기획의도는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윤고딕 Semi-Bold" panose="020B0600000101010101" charset="-127"/>
                <a:ea typeface="윤고딕 Semi-Bold" panose="020B0600000101010101" charset="-127"/>
              </a:rPr>
              <a:t>정신질환에 대해 접근성 높은 정보를 제공하며 간단한 진단을 통해 질환의 인지와 발병 원인을 사용자가 쉽게 이해하는 </a:t>
            </a:r>
            <a:r>
              <a:rPr lang="ko-KR" altLang="en-US" sz="1200" dirty="0">
                <a:latin typeface="윤고딕 Semi-Bold" panose="020B0600000101010101" charset="-127"/>
                <a:ea typeface="윤고딕 Semi-Bold" panose="020B0600000101010101" charset="-127"/>
                <a:cs typeface="Aharoni" panose="02010803020104030203" pitchFamily="2" charset="-79"/>
              </a:rPr>
              <a:t>목적을 가진 프로젝트이며</a:t>
            </a:r>
            <a:r>
              <a:rPr lang="en-US" altLang="ko-KR" sz="1200" dirty="0">
                <a:latin typeface="윤고딕 Semi-Bold" panose="020B0600000101010101" charset="-127"/>
                <a:ea typeface="윤고딕 Semi-Bold" panose="020B0600000101010101" charset="-127"/>
                <a:cs typeface="Aharoni" panose="02010803020104030203" pitchFamily="2" charset="-79"/>
              </a:rPr>
              <a:t>,</a:t>
            </a:r>
            <a:r>
              <a:rPr lang="ko-KR" altLang="en-US" sz="1200" dirty="0">
                <a:latin typeface="윤고딕 Semi-Bold" panose="020B0600000101010101" charset="-127"/>
                <a:ea typeface="윤고딕 Semi-Bold" panose="020B0600000101010101" charset="-127"/>
                <a:cs typeface="Aharoni" panose="02010803020104030203" pitchFamily="2" charset="-79"/>
              </a:rPr>
              <a:t> 커뮤니티로 각자의 상황과 정보</a:t>
            </a:r>
            <a:r>
              <a:rPr lang="en-US" altLang="ko-KR" sz="1200" dirty="0">
                <a:latin typeface="윤고딕 Semi-Bold" panose="020B0600000101010101" charset="-127"/>
                <a:ea typeface="윤고딕 Semi-Bold" panose="020B0600000101010101" charset="-127"/>
                <a:cs typeface="Aharoni" panose="02010803020104030203" pitchFamily="2" charset="-79"/>
              </a:rPr>
              <a:t>, </a:t>
            </a:r>
            <a:r>
              <a:rPr lang="ko-KR" altLang="en-US" sz="1200" dirty="0">
                <a:latin typeface="윤고딕 Semi-Bold" panose="020B0600000101010101" charset="-127"/>
                <a:ea typeface="윤고딕 Semi-Bold" panose="020B0600000101010101" charset="-127"/>
                <a:cs typeface="Aharoni" panose="02010803020104030203" pitchFamily="2" charset="-79"/>
              </a:rPr>
              <a:t>의견들을 공유한 후 인식개선을 도울 수 있는 서비스 제공을 구상하며 제작하게 되었습니다</a:t>
            </a:r>
            <a:r>
              <a:rPr lang="en-US" altLang="ko-KR" sz="1200" dirty="0">
                <a:latin typeface="윤고딕 Semi-Bold" panose="020B0600000101010101" charset="-127"/>
                <a:ea typeface="윤고딕 Semi-Bold" panose="020B0600000101010101" charset="-127"/>
                <a:cs typeface="Aharoni" panose="02010803020104030203" pitchFamily="2" charset="-79"/>
              </a:rPr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1245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다음은 질환에 따라 결과인데요</a:t>
            </a:r>
            <a:r>
              <a:rPr lang="en-US" altLang="ko-KR" dirty="0"/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통계 결과에 따르면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우울증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불안장애 및 불면증 등이 가장 흔한 질병으로 나타났습니다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2018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년부터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2022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년까지의 데이터 추이를 살펴보면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 세 가지 질병의 환자 수가 매년 꾸준히 증가하는 경향을 보입니다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이러한 추이는 사회적 스트레스 증가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정신 건강 문제의 심각성 증가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또는 정신 건강 문제에 대한 인식 및 진단 수준의 향상과 관련이 있을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2329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 그래프는 연령 그룹에 따른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상병별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환자수를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X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축은 연령대를 나타내며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0-9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세부터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90-99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세까지의 구간으로 나누어져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Y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축은 환자수를 나타내며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단위는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'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'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각 연령대별로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6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가지 색깔의 막대가 있으며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각 색깔은 특정 질환을 대표합니다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그래프에서 몇 가지 주요 추세를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ADHD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는 주로 어린이와 청소년에게 영향을 미치는 것으로 나타납니다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우울증은 모든 연령대에서 일정하게 발생하는 것으로 보이며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특히 중년층에서 더 높은 환자수를 보입니다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조울증과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조현병은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비교적 균일한 분포를 보이나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특히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조현병의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경우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20-29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세 연령대에서 더 높은 발생률을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1592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개발환경으로는 개발언어에 자바</a:t>
            </a:r>
            <a:r>
              <a:rPr lang="en-US" altLang="ko-KR" dirty="0"/>
              <a:t>,</a:t>
            </a:r>
            <a:r>
              <a:rPr lang="ko-KR" altLang="en-US" dirty="0"/>
              <a:t>파이썬을 사용하였고</a:t>
            </a:r>
            <a:endParaRPr lang="en-US" altLang="ko-KR" dirty="0"/>
          </a:p>
          <a:p>
            <a:r>
              <a:rPr lang="ko-KR" altLang="en-US" dirty="0"/>
              <a:t>웹 프레임워크로는 스프링부트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데이터베이스는 </a:t>
            </a:r>
            <a:r>
              <a:rPr lang="en-US" altLang="ko-KR" dirty="0"/>
              <a:t>MySQL </a:t>
            </a:r>
          </a:p>
          <a:p>
            <a:r>
              <a:rPr lang="ko-KR" altLang="en-US" dirty="0"/>
              <a:t>협업도구로는 노션과 깃허브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라이브러리는 판다스와 넘파이</a:t>
            </a:r>
            <a:r>
              <a:rPr lang="en-US" altLang="ko-KR" dirty="0"/>
              <a:t>,</a:t>
            </a:r>
            <a:r>
              <a:rPr lang="ko-KR" altLang="en-US" dirty="0"/>
              <a:t>시본</a:t>
            </a:r>
            <a:r>
              <a:rPr lang="en-US" altLang="ko-KR" dirty="0"/>
              <a:t>,</a:t>
            </a:r>
            <a:r>
              <a:rPr lang="ko-KR" altLang="en-US" dirty="0" err="1"/>
              <a:t>맷플랏리브을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6718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멘탈 하우스 프로젝트의 생존자팀의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300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유사프로그램 분석입니다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팀은 국립정신건강센터 라는 홈페이지를 모티브로 제작하였습니다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903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프로젝트와 </a:t>
            </a:r>
            <a:endParaRPr lang="en-US" altLang="ko-KR" dirty="0"/>
          </a:p>
          <a:p>
            <a:r>
              <a:rPr lang="ko-KR" altLang="en-US" dirty="0"/>
              <a:t>유사성으로 자가검진</a:t>
            </a:r>
            <a:r>
              <a:rPr lang="en-US" altLang="ko-KR" dirty="0"/>
              <a:t>, </a:t>
            </a:r>
            <a:r>
              <a:rPr lang="ko-KR" altLang="en-US" dirty="0"/>
              <a:t>정신건강정보</a:t>
            </a:r>
            <a:r>
              <a:rPr lang="en-US" altLang="ko-KR" dirty="0"/>
              <a:t>, </a:t>
            </a:r>
            <a:r>
              <a:rPr lang="ko-KR" altLang="en-US" dirty="0"/>
              <a:t>정신건강통계</a:t>
            </a:r>
            <a:r>
              <a:rPr lang="en-US" altLang="ko-KR" dirty="0"/>
              <a:t>, </a:t>
            </a:r>
            <a:r>
              <a:rPr lang="ko-KR" altLang="en-US" dirty="0"/>
              <a:t>공지사항 부분이고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919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차별성으로는 저희 프로젝트는 커뮤니티</a:t>
            </a:r>
            <a:r>
              <a:rPr lang="en-US" altLang="ko-KR" dirty="0"/>
              <a:t>, </a:t>
            </a:r>
            <a:r>
              <a:rPr lang="ko-KR" altLang="en-US" dirty="0"/>
              <a:t>저희 홈페이지 사용하는 유저들의 실시간 채팅</a:t>
            </a:r>
            <a:r>
              <a:rPr lang="en-US" altLang="ko-KR" dirty="0"/>
              <a:t>, </a:t>
            </a:r>
            <a:r>
              <a:rPr lang="ko-KR" altLang="en-US" dirty="0"/>
              <a:t>소셜로그인</a:t>
            </a:r>
            <a:r>
              <a:rPr lang="en-US" altLang="ko-KR" dirty="0"/>
              <a:t>API, </a:t>
            </a:r>
            <a:r>
              <a:rPr lang="ko-KR" altLang="en-US" dirty="0"/>
              <a:t>근처병원찾기</a:t>
            </a:r>
            <a:r>
              <a:rPr lang="en-US" altLang="ko-KR" dirty="0"/>
              <a:t>API</a:t>
            </a:r>
            <a:r>
              <a:rPr lang="ko-KR" altLang="en-US" dirty="0"/>
              <a:t>로 차별성을 두고 제작하였습니다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606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주요기능으로는 자가진단체크</a:t>
            </a:r>
            <a:r>
              <a:rPr lang="en-US" altLang="ko-KR" dirty="0"/>
              <a:t>, </a:t>
            </a:r>
            <a:r>
              <a:rPr lang="ko-KR" altLang="en-US" dirty="0"/>
              <a:t>정신건강정보</a:t>
            </a:r>
            <a:r>
              <a:rPr lang="en-US" altLang="ko-KR" dirty="0"/>
              <a:t>, </a:t>
            </a:r>
            <a:r>
              <a:rPr lang="ko-KR" altLang="en-US" dirty="0"/>
              <a:t>실시간 채팅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관련 데이터 탐색적데이터분석</a:t>
            </a:r>
            <a:r>
              <a:rPr lang="en-US" altLang="ko-KR" dirty="0"/>
              <a:t>, </a:t>
            </a:r>
            <a:r>
              <a:rPr lang="ko-KR" altLang="en-US" dirty="0"/>
              <a:t>게시판 등이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96E2-0688-4932-97E8-8F68119F5E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90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58400" y="-1268075"/>
            <a:ext cx="12823149" cy="12823149"/>
            <a:chOff x="0" y="0"/>
            <a:chExt cx="12700000" cy="12700000"/>
          </a:xfrm>
        </p:grpSpPr>
        <p:sp>
          <p:nvSpPr>
            <p:cNvPr id="3" name="Freeform 3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FCC3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219200" y="6031809"/>
            <a:ext cx="7543800" cy="613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040"/>
              </a:lnSpc>
              <a:spcBef>
                <a:spcPct val="0"/>
              </a:spcBef>
            </a:pPr>
            <a:r>
              <a:rPr lang="ko-KR" altLang="en-US" sz="3600" spc="14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팀명</a:t>
            </a:r>
            <a:r>
              <a:rPr lang="en-US" altLang="ko-KR" sz="3600" spc="14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600" spc="14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생존자들</a:t>
            </a:r>
            <a:endParaRPr lang="en-US" sz="3600" spc="147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20216" y="2968113"/>
            <a:ext cx="16230600" cy="153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647"/>
              </a:lnSpc>
            </a:pPr>
            <a:r>
              <a:rPr lang="ko-KR" altLang="en-US" sz="9339" dirty="0">
                <a:solidFill>
                  <a:srgbClr val="FF811A"/>
                </a:solidFill>
                <a:latin typeface="sejo"/>
                <a:ea typeface="TDTD평고딕"/>
              </a:rPr>
              <a:t> </a:t>
            </a:r>
            <a:r>
              <a:rPr lang="en-US" altLang="ko-KR" sz="15000" dirty="0">
                <a:solidFill>
                  <a:srgbClr val="FF811A"/>
                </a:solidFill>
                <a:latin typeface="Script MT Bold" panose="03040602040607080904" pitchFamily="66" charset="0"/>
                <a:ea typeface="TDTD평고딕"/>
              </a:rPr>
              <a:t>Mental house</a:t>
            </a:r>
          </a:p>
        </p:txBody>
      </p:sp>
      <p:sp>
        <p:nvSpPr>
          <p:cNvPr id="6" name="Freeform 6"/>
          <p:cNvSpPr/>
          <p:nvPr/>
        </p:nvSpPr>
        <p:spPr>
          <a:xfrm>
            <a:off x="8103551" y="4009496"/>
            <a:ext cx="9473252" cy="5649503"/>
          </a:xfrm>
          <a:custGeom>
            <a:avLst/>
            <a:gdLst/>
            <a:ahLst/>
            <a:cxnLst/>
            <a:rect l="l" t="t" r="r" b="b"/>
            <a:pathLst>
              <a:path w="9473252" h="5649503">
                <a:moveTo>
                  <a:pt x="0" y="0"/>
                </a:moveTo>
                <a:lnTo>
                  <a:pt x="9473252" y="0"/>
                </a:lnTo>
                <a:lnTo>
                  <a:pt x="9473252" y="5649503"/>
                </a:lnTo>
                <a:lnTo>
                  <a:pt x="0" y="5649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381735" y="3737260"/>
            <a:ext cx="916884" cy="640151"/>
          </a:xfrm>
          <a:custGeom>
            <a:avLst/>
            <a:gdLst/>
            <a:ahLst/>
            <a:cxnLst/>
            <a:rect l="l" t="t" r="r" b="b"/>
            <a:pathLst>
              <a:path w="916884" h="640151">
                <a:moveTo>
                  <a:pt x="0" y="0"/>
                </a:moveTo>
                <a:lnTo>
                  <a:pt x="916884" y="0"/>
                </a:lnTo>
                <a:lnTo>
                  <a:pt x="916884" y="640151"/>
                </a:lnTo>
                <a:lnTo>
                  <a:pt x="0" y="6401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3355" y="-414058"/>
            <a:ext cx="15699230" cy="7536533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FFCC3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9967298" y="3926141"/>
            <a:ext cx="7488417" cy="5691197"/>
          </a:xfrm>
          <a:custGeom>
            <a:avLst/>
            <a:gdLst/>
            <a:ahLst/>
            <a:cxnLst/>
            <a:rect l="l" t="t" r="r" b="b"/>
            <a:pathLst>
              <a:path w="7488417" h="5691197">
                <a:moveTo>
                  <a:pt x="0" y="0"/>
                </a:moveTo>
                <a:lnTo>
                  <a:pt x="7488417" y="0"/>
                </a:lnTo>
                <a:lnTo>
                  <a:pt x="7488417" y="5691197"/>
                </a:lnTo>
                <a:lnTo>
                  <a:pt x="0" y="5691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C584EF6-97F6-0E88-5C57-0F14FB1DAE81}"/>
              </a:ext>
            </a:extLst>
          </p:cNvPr>
          <p:cNvSpPr txBox="1"/>
          <p:nvPr/>
        </p:nvSpPr>
        <p:spPr>
          <a:xfrm>
            <a:off x="1028700" y="2227909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ea typeface="TDTD평고딕"/>
              </a:rPr>
              <a:t>02 </a:t>
            </a: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구성 및 역할</a:t>
            </a:r>
            <a:endParaRPr lang="en-US" sz="8800" dirty="0">
              <a:solidFill>
                <a:srgbClr val="FF811A"/>
              </a:solidFill>
              <a:ea typeface="TDTD평고딕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43600" y="-327565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유스케이스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송흔위</a:t>
            </a:r>
            <a:endParaRPr lang="en-US" sz="4800" dirty="0">
              <a:ea typeface="TDTD평고딕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40AE94-D055-35D5-8EBE-4D29DB45C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86" y="2317016"/>
            <a:ext cx="16302814" cy="79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06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43600" y="-327565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유스케이스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우영민</a:t>
            </a:r>
            <a:endParaRPr lang="en-US" sz="4800" dirty="0">
              <a:ea typeface="TDTD평고딕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6D5C04-BA74-C12E-AE47-49299C383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362200"/>
            <a:ext cx="14097000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27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43600" y="-327565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유스케이스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임유정</a:t>
            </a:r>
            <a:endParaRPr lang="en-US" sz="4800" dirty="0">
              <a:ea typeface="TDTD평고딕"/>
            </a:endParaRPr>
          </a:p>
        </p:txBody>
      </p:sp>
      <p:pic>
        <p:nvPicPr>
          <p:cNvPr id="8" name="图片 7" descr="图片包含 日历&#10;&#10;描述已自动生成">
            <a:extLst>
              <a:ext uri="{FF2B5EF4-FFF2-40B4-BE49-F238E27FC236}">
                <a16:creationId xmlns:a16="http://schemas.microsoft.com/office/drawing/2014/main" id="{D0C0C167-BB02-A84C-DF80-C7703577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452" y="2362200"/>
            <a:ext cx="14798548" cy="77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73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43600" y="-327565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유스케이스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김진환</a:t>
            </a:r>
            <a:endParaRPr lang="en-US" sz="4800" dirty="0">
              <a:ea typeface="TDTD평고딕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453E7B-E3F5-C26A-9CAE-710893674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64" y="2858463"/>
            <a:ext cx="16490271" cy="674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58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43600" y="-327565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UI</a:t>
            </a: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설계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송흔위</a:t>
            </a:r>
            <a:endParaRPr lang="en-US" sz="4800" dirty="0">
              <a:ea typeface="TDTD평고딕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B7663C-7656-590E-793D-894D75F6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152900"/>
            <a:ext cx="8534400" cy="51149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EBF3EB-F5D0-5439-3FCA-561249EB4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4152900"/>
            <a:ext cx="8534400" cy="51149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02C418B-4CBA-9E1A-EF24-66791543E54F}"/>
              </a:ext>
            </a:extLst>
          </p:cNvPr>
          <p:cNvSpPr txBox="1"/>
          <p:nvPr/>
        </p:nvSpPr>
        <p:spPr>
          <a:xfrm>
            <a:off x="228600" y="339090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질환 정보 화면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8E514C9-3AA0-64CA-EACF-CEC68D61CEC0}"/>
              </a:ext>
            </a:extLst>
          </p:cNvPr>
          <p:cNvSpPr txBox="1"/>
          <p:nvPr/>
        </p:nvSpPr>
        <p:spPr>
          <a:xfrm>
            <a:off x="9208994" y="339090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정보 상세 화면</a:t>
            </a:r>
          </a:p>
        </p:txBody>
      </p:sp>
    </p:spTree>
    <p:extLst>
      <p:ext uri="{BB962C8B-B14F-4D97-AF65-F5344CB8AC3E}">
        <p14:creationId xmlns:p14="http://schemas.microsoft.com/office/powerpoint/2010/main" val="3591460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43600" y="-327565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UI</a:t>
            </a: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설계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송흔위</a:t>
            </a:r>
            <a:endParaRPr lang="en-US" sz="4800" dirty="0">
              <a:ea typeface="TDTD평고딕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2C418B-4CBA-9E1A-EF24-66791543E54F}"/>
              </a:ext>
            </a:extLst>
          </p:cNvPr>
          <p:cNvSpPr txBox="1"/>
          <p:nvPr/>
        </p:nvSpPr>
        <p:spPr>
          <a:xfrm>
            <a:off x="228600" y="33909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정보 추가 </a:t>
            </a:r>
            <a:r>
              <a:rPr lang="en-US" altLang="ko-KR" sz="2800" b="1" dirty="0">
                <a:solidFill>
                  <a:srgbClr val="FF811A"/>
                </a:solidFill>
              </a:rPr>
              <a:t>/ </a:t>
            </a:r>
            <a:r>
              <a:rPr lang="ko-KR" altLang="en-US" sz="2800" b="1" dirty="0">
                <a:solidFill>
                  <a:srgbClr val="FF811A"/>
                </a:solidFill>
              </a:rPr>
              <a:t>수정 화면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173724-4A8C-459C-D024-B010203E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" y="4186517"/>
            <a:ext cx="8503646" cy="50813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ABC6325-2E67-048C-1E28-C4514E0E9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4186517"/>
            <a:ext cx="8113059" cy="50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67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43600" y="-327565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UI</a:t>
            </a: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설계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송흔위</a:t>
            </a:r>
            <a:endParaRPr lang="en-US" sz="4800" dirty="0">
              <a:ea typeface="TDTD평고딕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2C418B-4CBA-9E1A-EF24-66791543E54F}"/>
              </a:ext>
            </a:extLst>
          </p:cNvPr>
          <p:cNvSpPr txBox="1"/>
          <p:nvPr/>
        </p:nvSpPr>
        <p:spPr>
          <a:xfrm>
            <a:off x="228600" y="33909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로그인 </a:t>
            </a:r>
            <a:r>
              <a:rPr lang="en-US" altLang="ko-KR" sz="2800" b="1" dirty="0">
                <a:solidFill>
                  <a:srgbClr val="FF811A"/>
                </a:solidFill>
              </a:rPr>
              <a:t>/ </a:t>
            </a:r>
            <a:r>
              <a:rPr lang="ko-KR" altLang="en-US" sz="2800" b="1" dirty="0">
                <a:solidFill>
                  <a:srgbClr val="FF811A"/>
                </a:solidFill>
              </a:rPr>
              <a:t>회원가입 화면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953C44-182A-5CF3-3762-DC8463EB5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29101"/>
            <a:ext cx="7772400" cy="47600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1194B7-207F-605C-7654-2C1512C42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947" y="560855"/>
            <a:ext cx="7549730" cy="444179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E1D41B6-B310-4C0C-6A2A-2ED2E9F28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971" y="5529077"/>
            <a:ext cx="7617706" cy="430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65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43600" y="-327565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UI</a:t>
            </a: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설계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송흔위</a:t>
            </a:r>
            <a:endParaRPr lang="en-US" sz="4800" dirty="0">
              <a:ea typeface="TDTD평고딕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2C418B-4CBA-9E1A-EF24-66791543E54F}"/>
              </a:ext>
            </a:extLst>
          </p:cNvPr>
          <p:cNvSpPr txBox="1"/>
          <p:nvPr/>
        </p:nvSpPr>
        <p:spPr>
          <a:xfrm>
            <a:off x="553572" y="3892381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지역별 리스트 페이지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4F86F7-A9D5-32D3-03CD-EC503656B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48" y="4583214"/>
            <a:ext cx="9040903" cy="51322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258CFC4-760F-15A6-91C8-285D54B42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078" y="1056705"/>
            <a:ext cx="7278116" cy="408679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9C2721B-13CD-1D10-A06B-293FC6492E2F}"/>
              </a:ext>
            </a:extLst>
          </p:cNvPr>
          <p:cNvSpPr txBox="1"/>
          <p:nvPr/>
        </p:nvSpPr>
        <p:spPr>
          <a:xfrm>
            <a:off x="10008078" y="449579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글쓰기 페이지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4987821-F21D-761B-C7E9-EB4048CE4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8078" y="6077098"/>
            <a:ext cx="7441722" cy="399153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1239886-EFA0-9740-440D-2B834A06BCD4}"/>
              </a:ext>
            </a:extLst>
          </p:cNvPr>
          <p:cNvSpPr txBox="1"/>
          <p:nvPr/>
        </p:nvSpPr>
        <p:spPr>
          <a:xfrm>
            <a:off x="10043936" y="5395210"/>
            <a:ext cx="5729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커뮤니티 상세페이지 와 댓글</a:t>
            </a:r>
          </a:p>
        </p:txBody>
      </p:sp>
    </p:spTree>
    <p:extLst>
      <p:ext uri="{BB962C8B-B14F-4D97-AF65-F5344CB8AC3E}">
        <p14:creationId xmlns:p14="http://schemas.microsoft.com/office/powerpoint/2010/main" val="2700391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43600" y="-327565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UI</a:t>
            </a: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설계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송흔위</a:t>
            </a:r>
            <a:endParaRPr lang="en-US" sz="4800" dirty="0">
              <a:ea typeface="TDTD평고딕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2C418B-4CBA-9E1A-EF24-66791543E54F}"/>
              </a:ext>
            </a:extLst>
          </p:cNvPr>
          <p:cNvSpPr txBox="1"/>
          <p:nvPr/>
        </p:nvSpPr>
        <p:spPr>
          <a:xfrm>
            <a:off x="609600" y="3395817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실시간 채팅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3E0F78-F5D5-4B0F-2BF7-601F711F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076700"/>
            <a:ext cx="8915400" cy="51911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FC390FB-323D-4E01-CBED-DE18C9BDA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600" y="4076699"/>
            <a:ext cx="7772400" cy="51911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833CFA1-6269-7513-C065-37E69E640A7B}"/>
              </a:ext>
            </a:extLst>
          </p:cNvPr>
          <p:cNvSpPr txBox="1"/>
          <p:nvPr/>
        </p:nvSpPr>
        <p:spPr>
          <a:xfrm>
            <a:off x="10195112" y="3395817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근처병원찾기</a:t>
            </a:r>
          </a:p>
        </p:txBody>
      </p:sp>
    </p:spTree>
    <p:extLst>
      <p:ext uri="{BB962C8B-B14F-4D97-AF65-F5344CB8AC3E}">
        <p14:creationId xmlns:p14="http://schemas.microsoft.com/office/powerpoint/2010/main" val="1796514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829301" y="7804037"/>
            <a:ext cx="2429727" cy="445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ko-KR" altLang="en-US" sz="2999" spc="149" dirty="0">
                <a:solidFill>
                  <a:srgbClr val="000000"/>
                </a:solidFill>
                <a:ea typeface="윤고딕 Semi-Bold"/>
              </a:rPr>
              <a:t>송흔위</a:t>
            </a:r>
            <a:endParaRPr lang="en-US" sz="2999" spc="14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035849" y="8429337"/>
            <a:ext cx="2429727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ko-KR" altLang="en-US" sz="2100" spc="105" dirty="0">
                <a:solidFill>
                  <a:srgbClr val="000000"/>
                </a:solidFill>
                <a:ea typeface="윤고딕 Semi-Bold"/>
              </a:rPr>
              <a:t>팀원</a:t>
            </a:r>
            <a:endParaRPr lang="en-US" sz="2100" spc="105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039735" y="7750236"/>
            <a:ext cx="242972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ko-KR" altLang="en-US" sz="3000" spc="150" dirty="0">
                <a:solidFill>
                  <a:srgbClr val="000000"/>
                </a:solidFill>
                <a:ea typeface="윤고딕 Semi-Bold"/>
              </a:rPr>
              <a:t>김진환</a:t>
            </a:r>
            <a:endParaRPr lang="en-US" sz="3000" spc="150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65355" y="8473612"/>
            <a:ext cx="2429727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ko-KR" altLang="en-US" sz="2100" spc="105" dirty="0">
                <a:solidFill>
                  <a:srgbClr val="000000"/>
                </a:solidFill>
                <a:ea typeface="윤고딕 Semi-Bold"/>
              </a:rPr>
              <a:t>팀원</a:t>
            </a:r>
            <a:endParaRPr lang="en-US" altLang="ko-KR" sz="2100" spc="105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965355" y="7794512"/>
            <a:ext cx="242972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ko-KR" altLang="en-US" sz="3000" spc="150" dirty="0">
                <a:solidFill>
                  <a:srgbClr val="000000"/>
                </a:solidFill>
                <a:ea typeface="윤고딕 Semi-Bold"/>
              </a:rPr>
              <a:t>우영민</a:t>
            </a:r>
            <a:endParaRPr lang="en-US" sz="3000" spc="150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97328" y="7794512"/>
            <a:ext cx="242972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ko-KR" altLang="en-US" sz="3000" spc="150" dirty="0">
                <a:solidFill>
                  <a:srgbClr val="000000"/>
                </a:solidFill>
                <a:ea typeface="윤고딕 Semi-Bold"/>
              </a:rPr>
              <a:t>임유정</a:t>
            </a:r>
            <a:endParaRPr lang="en-US" sz="3000" spc="150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프로젝트 팀원 소개</a:t>
            </a:r>
            <a:endParaRPr lang="en-US" sz="8800" dirty="0">
              <a:solidFill>
                <a:srgbClr val="FF811A"/>
              </a:solidFill>
              <a:ea typeface="TDTD평고딕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642240D-2625-F457-E0E1-3F7EBB230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487" y="3780721"/>
            <a:ext cx="3511461" cy="381578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C1F89F8-EAD1-C886-154D-C1861CF3A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715" y="3780721"/>
            <a:ext cx="3180085" cy="37918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7345999-56AE-18BF-F660-3F408D17D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029" y="3780721"/>
            <a:ext cx="3323758" cy="3791891"/>
          </a:xfrm>
          <a:prstGeom prst="rect">
            <a:avLst/>
          </a:prstGeom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6E57B7AC-EB56-B763-6D06-3E3C6B7CC28C}"/>
              </a:ext>
            </a:extLst>
          </p:cNvPr>
          <p:cNvSpPr txBox="1"/>
          <p:nvPr/>
        </p:nvSpPr>
        <p:spPr>
          <a:xfrm>
            <a:off x="5881893" y="8473612"/>
            <a:ext cx="2429727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ko-KR" altLang="en-US" sz="2100" spc="105" dirty="0">
                <a:solidFill>
                  <a:srgbClr val="000000"/>
                </a:solidFill>
                <a:ea typeface="윤고딕 Semi-Bold"/>
              </a:rPr>
              <a:t>팀원</a:t>
            </a:r>
            <a:endParaRPr lang="en-US" sz="2100" spc="105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2928CE4E-44F7-7D56-80A2-B1257F13F35F}"/>
              </a:ext>
            </a:extLst>
          </p:cNvPr>
          <p:cNvSpPr txBox="1"/>
          <p:nvPr/>
        </p:nvSpPr>
        <p:spPr>
          <a:xfrm>
            <a:off x="1846044" y="8473612"/>
            <a:ext cx="2429727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ko-KR" altLang="en-US" sz="2100" spc="105" dirty="0">
                <a:solidFill>
                  <a:srgbClr val="000000"/>
                </a:solidFill>
                <a:ea typeface="윤고딕 Semi-Bold"/>
              </a:rPr>
              <a:t>팀장</a:t>
            </a:r>
            <a:endParaRPr lang="en-US" sz="2100" spc="105" dirty="0">
              <a:solidFill>
                <a:srgbClr val="000000"/>
              </a:solidFill>
              <a:ea typeface="윤고딕 Semi-Bold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995688-CDCF-3F36-947A-953662455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635" y="3799771"/>
            <a:ext cx="3511461" cy="381578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43600" y="-327565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UI</a:t>
            </a: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설계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우영민</a:t>
            </a:r>
            <a:endParaRPr lang="en-US" sz="4800" dirty="0">
              <a:ea typeface="TDTD평고딕"/>
            </a:endParaRPr>
          </a:p>
        </p:txBody>
      </p:sp>
      <p:pic>
        <p:nvPicPr>
          <p:cNvPr id="7" name="Picture 3" descr="C:\Users\human\Downloads\커뮤니티(연령별).png">
            <a:extLst>
              <a:ext uri="{FF2B5EF4-FFF2-40B4-BE49-F238E27FC236}">
                <a16:creationId xmlns:a16="http://schemas.microsoft.com/office/drawing/2014/main" id="{895AB5D6-9E99-F35E-0C78-5B904B1A8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008" y="4477681"/>
            <a:ext cx="8624192" cy="5431532"/>
          </a:xfrm>
          <a:prstGeom prst="rect">
            <a:avLst/>
          </a:prstGeom>
          <a:noFill/>
        </p:spPr>
      </p:pic>
      <p:sp>
        <p:nvSpPr>
          <p:cNvPr id="8" name="文本框 12">
            <a:extLst>
              <a:ext uri="{FF2B5EF4-FFF2-40B4-BE49-F238E27FC236}">
                <a16:creationId xmlns:a16="http://schemas.microsoft.com/office/drawing/2014/main" id="{873AA2F5-FC07-B407-98AC-7BADDF555229}"/>
              </a:ext>
            </a:extLst>
          </p:cNvPr>
          <p:cNvSpPr txBox="1"/>
          <p:nvPr/>
        </p:nvSpPr>
        <p:spPr>
          <a:xfrm>
            <a:off x="215008" y="3697801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질환별 게시판</a:t>
            </a:r>
          </a:p>
        </p:txBody>
      </p:sp>
      <p:pic>
        <p:nvPicPr>
          <p:cNvPr id="10" name="Picture 2" descr="C:\Users\human\Downloads\Group 2216.png">
            <a:extLst>
              <a:ext uri="{FF2B5EF4-FFF2-40B4-BE49-F238E27FC236}">
                <a16:creationId xmlns:a16="http://schemas.microsoft.com/office/drawing/2014/main" id="{617254A5-D798-2278-159C-CA08547ED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448801" y="4477681"/>
            <a:ext cx="8624192" cy="5431532"/>
          </a:xfrm>
          <a:prstGeom prst="rect">
            <a:avLst/>
          </a:prstGeom>
          <a:noFill/>
        </p:spPr>
      </p:pic>
      <p:sp>
        <p:nvSpPr>
          <p:cNvPr id="11" name="文本框 12">
            <a:extLst>
              <a:ext uri="{FF2B5EF4-FFF2-40B4-BE49-F238E27FC236}">
                <a16:creationId xmlns:a16="http://schemas.microsoft.com/office/drawing/2014/main" id="{63F17168-D974-F865-12E1-E03935D1036C}"/>
              </a:ext>
            </a:extLst>
          </p:cNvPr>
          <p:cNvSpPr txBox="1"/>
          <p:nvPr/>
        </p:nvSpPr>
        <p:spPr>
          <a:xfrm>
            <a:off x="9288016" y="3697801"/>
            <a:ext cx="5000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질환별 게시판 상세페이지</a:t>
            </a:r>
          </a:p>
        </p:txBody>
      </p:sp>
    </p:spTree>
    <p:extLst>
      <p:ext uri="{BB962C8B-B14F-4D97-AF65-F5344CB8AC3E}">
        <p14:creationId xmlns:p14="http://schemas.microsoft.com/office/powerpoint/2010/main" val="3912184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43600" y="-327565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92388" y="3779024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UI</a:t>
            </a: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설계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우영민</a:t>
            </a:r>
            <a:endParaRPr lang="en-US" sz="4800" dirty="0">
              <a:ea typeface="TDTD평고딕"/>
            </a:endParaRPr>
          </a:p>
        </p:txBody>
      </p:sp>
      <p:pic>
        <p:nvPicPr>
          <p:cNvPr id="6" name="Picture 2" descr="C:\Users\human\Downloads\우영민3.png">
            <a:extLst>
              <a:ext uri="{FF2B5EF4-FFF2-40B4-BE49-F238E27FC236}">
                <a16:creationId xmlns:a16="http://schemas.microsoft.com/office/drawing/2014/main" id="{C02E09BC-EAB4-08B4-DCD2-3C1904997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0356" y="4692264"/>
            <a:ext cx="8847660" cy="5277232"/>
          </a:xfrm>
          <a:prstGeom prst="rect">
            <a:avLst/>
          </a:prstGeom>
          <a:noFill/>
        </p:spPr>
      </p:pic>
      <p:pic>
        <p:nvPicPr>
          <p:cNvPr id="12" name="Picture 3" descr="C:\Users\human\Downloads\우영민3 (1).png">
            <a:extLst>
              <a:ext uri="{FF2B5EF4-FFF2-40B4-BE49-F238E27FC236}">
                <a16:creationId xmlns:a16="http://schemas.microsoft.com/office/drawing/2014/main" id="{4C3AEFB9-BC67-7200-F5F5-9058D625D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24691" y="4667611"/>
            <a:ext cx="8643997" cy="5166143"/>
          </a:xfrm>
          <a:prstGeom prst="rect">
            <a:avLst/>
          </a:prstGeom>
          <a:noFill/>
        </p:spPr>
      </p:pic>
      <p:sp>
        <p:nvSpPr>
          <p:cNvPr id="14" name="文本框 12">
            <a:extLst>
              <a:ext uri="{FF2B5EF4-FFF2-40B4-BE49-F238E27FC236}">
                <a16:creationId xmlns:a16="http://schemas.microsoft.com/office/drawing/2014/main" id="{87A09E2A-C75A-2DF0-8922-1A6DDF940495}"/>
              </a:ext>
            </a:extLst>
          </p:cNvPr>
          <p:cNvSpPr txBox="1"/>
          <p:nvPr/>
        </p:nvSpPr>
        <p:spPr>
          <a:xfrm>
            <a:off x="215008" y="3697801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게시판 등록페이지</a:t>
            </a:r>
          </a:p>
        </p:txBody>
      </p:sp>
      <p:sp>
        <p:nvSpPr>
          <p:cNvPr id="15" name="文本框 12">
            <a:extLst>
              <a:ext uri="{FF2B5EF4-FFF2-40B4-BE49-F238E27FC236}">
                <a16:creationId xmlns:a16="http://schemas.microsoft.com/office/drawing/2014/main" id="{D5D73EF1-C6C6-ABD3-ACB0-C17F3FF9A442}"/>
              </a:ext>
            </a:extLst>
          </p:cNvPr>
          <p:cNvSpPr txBox="1"/>
          <p:nvPr/>
        </p:nvSpPr>
        <p:spPr>
          <a:xfrm>
            <a:off x="9288016" y="3697801"/>
            <a:ext cx="5000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게시판 수정 페이지</a:t>
            </a:r>
          </a:p>
        </p:txBody>
      </p:sp>
    </p:spTree>
    <p:extLst>
      <p:ext uri="{BB962C8B-B14F-4D97-AF65-F5344CB8AC3E}">
        <p14:creationId xmlns:p14="http://schemas.microsoft.com/office/powerpoint/2010/main" val="2014927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43600" y="-327565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92388" y="3779024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UI</a:t>
            </a: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설계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우영민</a:t>
            </a:r>
            <a:endParaRPr lang="en-US" sz="4800" dirty="0">
              <a:ea typeface="TDTD평고딕"/>
            </a:endParaRPr>
          </a:p>
        </p:txBody>
      </p:sp>
      <p:sp>
        <p:nvSpPr>
          <p:cNvPr id="14" name="文本框 12">
            <a:extLst>
              <a:ext uri="{FF2B5EF4-FFF2-40B4-BE49-F238E27FC236}">
                <a16:creationId xmlns:a16="http://schemas.microsoft.com/office/drawing/2014/main" id="{87A09E2A-C75A-2DF0-8922-1A6DDF940495}"/>
              </a:ext>
            </a:extLst>
          </p:cNvPr>
          <p:cNvSpPr txBox="1"/>
          <p:nvPr/>
        </p:nvSpPr>
        <p:spPr>
          <a:xfrm>
            <a:off x="215008" y="3697801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뉴스 상세 페이지</a:t>
            </a:r>
          </a:p>
        </p:txBody>
      </p:sp>
      <p:sp>
        <p:nvSpPr>
          <p:cNvPr id="15" name="文本框 12">
            <a:extLst>
              <a:ext uri="{FF2B5EF4-FFF2-40B4-BE49-F238E27FC236}">
                <a16:creationId xmlns:a16="http://schemas.microsoft.com/office/drawing/2014/main" id="{D5D73EF1-C6C6-ABD3-ACB0-C17F3FF9A442}"/>
              </a:ext>
            </a:extLst>
          </p:cNvPr>
          <p:cNvSpPr txBox="1"/>
          <p:nvPr/>
        </p:nvSpPr>
        <p:spPr>
          <a:xfrm>
            <a:off x="9288016" y="3697801"/>
            <a:ext cx="5000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동영상 상세 페이지</a:t>
            </a:r>
          </a:p>
        </p:txBody>
      </p:sp>
      <p:pic>
        <p:nvPicPr>
          <p:cNvPr id="4" name="Picture 2" descr="C:\Users\human\Downloads\Group 2217.png">
            <a:extLst>
              <a:ext uri="{FF2B5EF4-FFF2-40B4-BE49-F238E27FC236}">
                <a16:creationId xmlns:a16="http://schemas.microsoft.com/office/drawing/2014/main" id="{128A8B8F-8937-3623-C70F-9B94A6318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822046"/>
            <a:ext cx="8915400" cy="5225347"/>
          </a:xfrm>
          <a:prstGeom prst="rect">
            <a:avLst/>
          </a:prstGeom>
          <a:noFill/>
        </p:spPr>
      </p:pic>
      <p:pic>
        <p:nvPicPr>
          <p:cNvPr id="7" name="Picture 3" descr="C:\Users\human\Downloads\Group 2219.png">
            <a:extLst>
              <a:ext uri="{FF2B5EF4-FFF2-40B4-BE49-F238E27FC236}">
                <a16:creationId xmlns:a16="http://schemas.microsoft.com/office/drawing/2014/main" id="{01BB8C95-4F7A-46D0-A337-6792DDBE1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15372" y="4714872"/>
            <a:ext cx="9420228" cy="52214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1039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UI</a:t>
            </a: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설계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우영민</a:t>
            </a:r>
            <a:endParaRPr lang="en-US" sz="4800" dirty="0">
              <a:ea typeface="TDTD평고딕"/>
            </a:endParaRPr>
          </a:p>
        </p:txBody>
      </p:sp>
      <p:sp>
        <p:nvSpPr>
          <p:cNvPr id="11" name="文本框 12">
            <a:extLst>
              <a:ext uri="{FF2B5EF4-FFF2-40B4-BE49-F238E27FC236}">
                <a16:creationId xmlns:a16="http://schemas.microsoft.com/office/drawing/2014/main" id="{9833CFA1-6269-7513-C065-37E69E640A7B}"/>
              </a:ext>
            </a:extLst>
          </p:cNvPr>
          <p:cNvSpPr txBox="1"/>
          <p:nvPr/>
        </p:nvSpPr>
        <p:spPr>
          <a:xfrm>
            <a:off x="714316" y="3571864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rgbClr val="FF811A"/>
                </a:solidFill>
              </a:rPr>
              <a:t> </a:t>
            </a:r>
            <a:r>
              <a:rPr lang="ko-KR" altLang="en-US" sz="2800" b="1" dirty="0">
                <a:solidFill>
                  <a:srgbClr val="FF811A"/>
                </a:solidFill>
              </a:rPr>
              <a:t>뉴스 작성페이지</a:t>
            </a:r>
          </a:p>
        </p:txBody>
      </p:sp>
      <p:sp>
        <p:nvSpPr>
          <p:cNvPr id="12" name="文本框 12">
            <a:extLst>
              <a:ext uri="{FF2B5EF4-FFF2-40B4-BE49-F238E27FC236}">
                <a16:creationId xmlns:a16="http://schemas.microsoft.com/office/drawing/2014/main" id="{9833CFA1-6269-7513-C065-37E69E640A7B}"/>
              </a:ext>
            </a:extLst>
          </p:cNvPr>
          <p:cNvSpPr txBox="1"/>
          <p:nvPr/>
        </p:nvSpPr>
        <p:spPr>
          <a:xfrm>
            <a:off x="9072562" y="3428988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rgbClr val="FF811A"/>
                </a:solidFill>
              </a:rPr>
              <a:t> </a:t>
            </a:r>
            <a:r>
              <a:rPr lang="ko-KR" altLang="en-US" sz="2800" b="1" dirty="0">
                <a:solidFill>
                  <a:srgbClr val="FF811A"/>
                </a:solidFill>
              </a:rPr>
              <a:t>동영상 작성페이지</a:t>
            </a:r>
          </a:p>
        </p:txBody>
      </p:sp>
      <p:pic>
        <p:nvPicPr>
          <p:cNvPr id="6146" name="Picture 2" descr="C:\Users\human\Downloads\Group 222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02" y="4571996"/>
            <a:ext cx="8642890" cy="4857748"/>
          </a:xfrm>
          <a:prstGeom prst="rect">
            <a:avLst/>
          </a:prstGeom>
          <a:noFill/>
        </p:spPr>
      </p:pic>
      <p:pic>
        <p:nvPicPr>
          <p:cNvPr id="6148" name="Picture 4" descr="C:\Users\human\Downloads\Group 2223 (1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01058" y="4500558"/>
            <a:ext cx="9124919" cy="51286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9991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UI</a:t>
            </a: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설계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우영민</a:t>
            </a:r>
            <a:endParaRPr lang="en-US" sz="4800" dirty="0">
              <a:ea typeface="TDTD평고딕"/>
            </a:endParaRPr>
          </a:p>
        </p:txBody>
      </p:sp>
      <p:sp>
        <p:nvSpPr>
          <p:cNvPr id="11" name="文本框 12">
            <a:extLst>
              <a:ext uri="{FF2B5EF4-FFF2-40B4-BE49-F238E27FC236}">
                <a16:creationId xmlns:a16="http://schemas.microsoft.com/office/drawing/2014/main" id="{9833CFA1-6269-7513-C065-37E69E640A7B}"/>
              </a:ext>
            </a:extLst>
          </p:cNvPr>
          <p:cNvSpPr txBox="1"/>
          <p:nvPr/>
        </p:nvSpPr>
        <p:spPr>
          <a:xfrm>
            <a:off x="714316" y="3571864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rgbClr val="FF811A"/>
                </a:solidFill>
              </a:rPr>
              <a:t> </a:t>
            </a:r>
            <a:r>
              <a:rPr lang="ko-KR" altLang="en-US" sz="2800" b="1" dirty="0">
                <a:solidFill>
                  <a:srgbClr val="FF811A"/>
                </a:solidFill>
              </a:rPr>
              <a:t>뉴스 수정페이지</a:t>
            </a:r>
          </a:p>
        </p:txBody>
      </p:sp>
      <p:sp>
        <p:nvSpPr>
          <p:cNvPr id="12" name="文本框 12">
            <a:extLst>
              <a:ext uri="{FF2B5EF4-FFF2-40B4-BE49-F238E27FC236}">
                <a16:creationId xmlns:a16="http://schemas.microsoft.com/office/drawing/2014/main" id="{9833CFA1-6269-7513-C065-37E69E640A7B}"/>
              </a:ext>
            </a:extLst>
          </p:cNvPr>
          <p:cNvSpPr txBox="1"/>
          <p:nvPr/>
        </p:nvSpPr>
        <p:spPr>
          <a:xfrm>
            <a:off x="9072562" y="3428988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rgbClr val="FF811A"/>
                </a:solidFill>
              </a:rPr>
              <a:t> </a:t>
            </a:r>
            <a:r>
              <a:rPr lang="ko-KR" altLang="en-US" sz="2800" b="1" dirty="0">
                <a:solidFill>
                  <a:srgbClr val="FF811A"/>
                </a:solidFill>
              </a:rPr>
              <a:t>동영상 수정페이지</a:t>
            </a:r>
          </a:p>
        </p:txBody>
      </p:sp>
      <p:pic>
        <p:nvPicPr>
          <p:cNvPr id="7170" name="Picture 2" descr="C:\Users\human\Downloads\Group 222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02" y="4429120"/>
            <a:ext cx="9806011" cy="5540346"/>
          </a:xfrm>
          <a:prstGeom prst="rect">
            <a:avLst/>
          </a:prstGeom>
          <a:noFill/>
        </p:spPr>
      </p:pic>
      <p:pic>
        <p:nvPicPr>
          <p:cNvPr id="7171" name="Picture 3" descr="C:\Users\human\Downloads\Group 222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429752" y="4429120"/>
            <a:ext cx="8659772" cy="48672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4487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UI</a:t>
            </a: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설계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임유정</a:t>
            </a:r>
            <a:endParaRPr lang="en-US" sz="4800" dirty="0">
              <a:ea typeface="TDTD평고딕"/>
            </a:endParaRPr>
          </a:p>
        </p:txBody>
      </p:sp>
      <p:sp>
        <p:nvSpPr>
          <p:cNvPr id="11" name="文本框 12">
            <a:extLst>
              <a:ext uri="{FF2B5EF4-FFF2-40B4-BE49-F238E27FC236}">
                <a16:creationId xmlns:a16="http://schemas.microsoft.com/office/drawing/2014/main" id="{9833CFA1-6269-7513-C065-37E69E640A7B}"/>
              </a:ext>
            </a:extLst>
          </p:cNvPr>
          <p:cNvSpPr txBox="1"/>
          <p:nvPr/>
        </p:nvSpPr>
        <p:spPr>
          <a:xfrm>
            <a:off x="1007096" y="262322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rgbClr val="FF811A"/>
                </a:solidFill>
              </a:rPr>
              <a:t> </a:t>
            </a:r>
            <a:r>
              <a:rPr lang="ko-KR" altLang="en-US" sz="2800" b="1" dirty="0">
                <a:solidFill>
                  <a:srgbClr val="FF811A"/>
                </a:solidFill>
              </a:rPr>
              <a:t>메인 페이지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3520" y="2407196"/>
            <a:ext cx="6048672" cy="375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872192" y="2407196"/>
            <a:ext cx="5996302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23520" y="6151612"/>
            <a:ext cx="6048672" cy="3858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944200" y="6151612"/>
            <a:ext cx="5929290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0994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UI</a:t>
            </a: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설계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임유정</a:t>
            </a:r>
            <a:endParaRPr lang="en-US" sz="4800" dirty="0">
              <a:ea typeface="TDTD평고딕"/>
            </a:endParaRPr>
          </a:p>
        </p:txBody>
      </p:sp>
      <p:sp>
        <p:nvSpPr>
          <p:cNvPr id="11" name="文本框 12">
            <a:extLst>
              <a:ext uri="{FF2B5EF4-FFF2-40B4-BE49-F238E27FC236}">
                <a16:creationId xmlns:a16="http://schemas.microsoft.com/office/drawing/2014/main" id="{9833CFA1-6269-7513-C065-37E69E640A7B}"/>
              </a:ext>
            </a:extLst>
          </p:cNvPr>
          <p:cNvSpPr txBox="1"/>
          <p:nvPr/>
        </p:nvSpPr>
        <p:spPr>
          <a:xfrm>
            <a:off x="863080" y="2839244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rgbClr val="FF811A"/>
                </a:solidFill>
              </a:rPr>
              <a:t> </a:t>
            </a:r>
            <a:r>
              <a:rPr lang="ko-KR" altLang="en-US" sz="2800" b="1" dirty="0">
                <a:solidFill>
                  <a:srgbClr val="FF811A"/>
                </a:solidFill>
              </a:rPr>
              <a:t>자가검진 목록</a:t>
            </a:r>
          </a:p>
        </p:txBody>
      </p:sp>
      <p:sp>
        <p:nvSpPr>
          <p:cNvPr id="12" name="文本框 12">
            <a:extLst>
              <a:ext uri="{FF2B5EF4-FFF2-40B4-BE49-F238E27FC236}">
                <a16:creationId xmlns:a16="http://schemas.microsoft.com/office/drawing/2014/main" id="{9833CFA1-6269-7513-C065-37E69E640A7B}"/>
              </a:ext>
            </a:extLst>
          </p:cNvPr>
          <p:cNvSpPr txBox="1"/>
          <p:nvPr/>
        </p:nvSpPr>
        <p:spPr>
          <a:xfrm>
            <a:off x="6839744" y="2767236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rgbClr val="FF811A"/>
                </a:solidFill>
              </a:rPr>
              <a:t> </a:t>
            </a:r>
            <a:r>
              <a:rPr lang="ko-KR" altLang="en-US" sz="2800" b="1" dirty="0">
                <a:solidFill>
                  <a:srgbClr val="FF811A"/>
                </a:solidFill>
              </a:rPr>
              <a:t>자가검진 페이지</a:t>
            </a:r>
          </a:p>
        </p:txBody>
      </p:sp>
      <p:sp>
        <p:nvSpPr>
          <p:cNvPr id="6" name="文本框 12">
            <a:extLst>
              <a:ext uri="{FF2B5EF4-FFF2-40B4-BE49-F238E27FC236}">
                <a16:creationId xmlns:a16="http://schemas.microsoft.com/office/drawing/2014/main" id="{9833CFA1-6269-7513-C065-37E69E640A7B}"/>
              </a:ext>
            </a:extLst>
          </p:cNvPr>
          <p:cNvSpPr txBox="1"/>
          <p:nvPr/>
        </p:nvSpPr>
        <p:spPr>
          <a:xfrm>
            <a:off x="12672392" y="2695228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800" b="1" dirty="0">
                <a:solidFill>
                  <a:srgbClr val="FF811A"/>
                </a:solidFill>
              </a:rPr>
              <a:t> </a:t>
            </a:r>
            <a:r>
              <a:rPr lang="ko-KR" altLang="en-US" sz="2800" b="1" dirty="0">
                <a:solidFill>
                  <a:srgbClr val="FF811A"/>
                </a:solidFill>
              </a:rPr>
              <a:t>자가검진 결과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032" y="3847356"/>
            <a:ext cx="5687616" cy="3698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63680" y="3847356"/>
            <a:ext cx="5631538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024320" y="3847356"/>
            <a:ext cx="5695383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11927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UI</a:t>
            </a: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설계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임유정</a:t>
            </a:r>
            <a:endParaRPr lang="en-US" sz="4800" dirty="0">
              <a:ea typeface="TDTD평고딕"/>
            </a:endParaRPr>
          </a:p>
        </p:txBody>
      </p:sp>
      <p:sp>
        <p:nvSpPr>
          <p:cNvPr id="11" name="文本框 12">
            <a:extLst>
              <a:ext uri="{FF2B5EF4-FFF2-40B4-BE49-F238E27FC236}">
                <a16:creationId xmlns:a16="http://schemas.microsoft.com/office/drawing/2014/main" id="{9833CFA1-6269-7513-C065-37E69E640A7B}"/>
              </a:ext>
            </a:extLst>
          </p:cNvPr>
          <p:cNvSpPr txBox="1"/>
          <p:nvPr/>
        </p:nvSpPr>
        <p:spPr>
          <a:xfrm>
            <a:off x="719064" y="2839244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연령별 커뮤니티</a:t>
            </a:r>
          </a:p>
        </p:txBody>
      </p:sp>
      <p:sp>
        <p:nvSpPr>
          <p:cNvPr id="12" name="文本框 12">
            <a:extLst>
              <a:ext uri="{FF2B5EF4-FFF2-40B4-BE49-F238E27FC236}">
                <a16:creationId xmlns:a16="http://schemas.microsoft.com/office/drawing/2014/main" id="{9833CFA1-6269-7513-C065-37E69E640A7B}"/>
              </a:ext>
            </a:extLst>
          </p:cNvPr>
          <p:cNvSpPr txBox="1"/>
          <p:nvPr/>
        </p:nvSpPr>
        <p:spPr>
          <a:xfrm>
            <a:off x="7775848" y="2695228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커뮤니티 </a:t>
            </a:r>
            <a:r>
              <a:rPr lang="ko-KR" altLang="en-US" sz="2800" b="1" dirty="0" err="1">
                <a:solidFill>
                  <a:srgbClr val="FF811A"/>
                </a:solidFill>
              </a:rPr>
              <a:t>게시글</a:t>
            </a:r>
            <a:r>
              <a:rPr lang="ko-KR" altLang="en-US" sz="2800" b="1" dirty="0">
                <a:solidFill>
                  <a:srgbClr val="FF811A"/>
                </a:solidFill>
              </a:rPr>
              <a:t> 쓰기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3080" y="3559325"/>
            <a:ext cx="6552728" cy="4248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19864" y="3343300"/>
            <a:ext cx="404812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672392" y="3415308"/>
            <a:ext cx="4210050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833CFA1-6269-7513-C065-37E69E640A7B}"/>
              </a:ext>
            </a:extLst>
          </p:cNvPr>
          <p:cNvSpPr txBox="1"/>
          <p:nvPr/>
        </p:nvSpPr>
        <p:spPr>
          <a:xfrm>
            <a:off x="12600384" y="2695228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커뮤니티 </a:t>
            </a:r>
            <a:r>
              <a:rPr lang="ko-KR" altLang="en-US" sz="2800" b="1" dirty="0" err="1">
                <a:solidFill>
                  <a:srgbClr val="FF811A"/>
                </a:solidFill>
              </a:rPr>
              <a:t>게시글</a:t>
            </a:r>
            <a:r>
              <a:rPr lang="ko-KR" altLang="en-US" sz="2800" b="1" dirty="0">
                <a:solidFill>
                  <a:srgbClr val="FF811A"/>
                </a:solidFill>
              </a:rPr>
              <a:t> 상세보기</a:t>
            </a:r>
          </a:p>
        </p:txBody>
      </p:sp>
    </p:spTree>
    <p:extLst>
      <p:ext uri="{BB962C8B-B14F-4D97-AF65-F5344CB8AC3E}">
        <p14:creationId xmlns:p14="http://schemas.microsoft.com/office/powerpoint/2010/main" val="3143316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26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UI</a:t>
            </a: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설계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김진환</a:t>
            </a:r>
            <a:endParaRPr lang="en-US" sz="4800" dirty="0">
              <a:ea typeface="TDTD평고딕"/>
            </a:endParaRPr>
          </a:p>
        </p:txBody>
      </p:sp>
      <p:sp>
        <p:nvSpPr>
          <p:cNvPr id="8" name="文本框 12">
            <a:extLst>
              <a:ext uri="{FF2B5EF4-FFF2-40B4-BE49-F238E27FC236}">
                <a16:creationId xmlns:a16="http://schemas.microsoft.com/office/drawing/2014/main" id="{9833CFA1-6269-7513-C065-37E69E640A7B}"/>
              </a:ext>
            </a:extLst>
          </p:cNvPr>
          <p:cNvSpPr txBox="1"/>
          <p:nvPr/>
        </p:nvSpPr>
        <p:spPr>
          <a:xfrm>
            <a:off x="12858776" y="3786178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>
                <a:solidFill>
                  <a:srgbClr val="FF811A"/>
                </a:solidFill>
              </a:rPr>
              <a:t>공지사항 게시판</a:t>
            </a:r>
            <a:endParaRPr lang="ko-KR" altLang="en-US" sz="2800" b="1" dirty="0">
              <a:solidFill>
                <a:srgbClr val="FF811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135B95-61FA-46BB-8406-9636EB8FD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40" y="2407196"/>
            <a:ext cx="11516836" cy="686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34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26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UI</a:t>
            </a: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설계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김진환</a:t>
            </a:r>
            <a:endParaRPr lang="en-US" sz="4800" dirty="0">
              <a:ea typeface="TDTD평고딕"/>
            </a:endParaRPr>
          </a:p>
        </p:txBody>
      </p:sp>
      <p:sp>
        <p:nvSpPr>
          <p:cNvPr id="8" name="文本框 12">
            <a:extLst>
              <a:ext uri="{FF2B5EF4-FFF2-40B4-BE49-F238E27FC236}">
                <a16:creationId xmlns:a16="http://schemas.microsoft.com/office/drawing/2014/main" id="{9833CFA1-6269-7513-C065-37E69E640A7B}"/>
              </a:ext>
            </a:extLst>
          </p:cNvPr>
          <p:cNvSpPr txBox="1"/>
          <p:nvPr/>
        </p:nvSpPr>
        <p:spPr>
          <a:xfrm>
            <a:off x="12858776" y="3786178"/>
            <a:ext cx="4648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관리자만 보이는 등록버튼과 삭제 체크박스</a:t>
            </a:r>
            <a:r>
              <a:rPr lang="en-US" altLang="ko-KR" sz="2800" b="1" dirty="0">
                <a:solidFill>
                  <a:srgbClr val="FF811A"/>
                </a:solidFill>
              </a:rPr>
              <a:t>,</a:t>
            </a:r>
            <a:r>
              <a:rPr lang="ko-KR" altLang="en-US" sz="2800" b="1" dirty="0">
                <a:solidFill>
                  <a:srgbClr val="FF811A"/>
                </a:solidFill>
              </a:rPr>
              <a:t>버튼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931AA9-30DA-4E9E-A2DB-5FFBAAB11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05" y="2530013"/>
            <a:ext cx="122015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4763980"/>
            <a:ext cx="15109371" cy="0"/>
          </a:xfrm>
          <a:prstGeom prst="line">
            <a:avLst/>
          </a:prstGeom>
          <a:ln w="47625" cap="flat">
            <a:solidFill>
              <a:srgbClr val="FF811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6497121"/>
            <a:ext cx="15109371" cy="0"/>
          </a:xfrm>
          <a:prstGeom prst="line">
            <a:avLst/>
          </a:prstGeom>
          <a:ln w="47625" cap="flat">
            <a:solidFill>
              <a:srgbClr val="FF811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1028700" y="8230261"/>
            <a:ext cx="15109371" cy="0"/>
          </a:xfrm>
          <a:prstGeom prst="line">
            <a:avLst/>
          </a:prstGeom>
          <a:ln w="47625" cap="flat">
            <a:solidFill>
              <a:srgbClr val="FF811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19175"/>
            <a:ext cx="16230600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60"/>
              </a:lnSpc>
              <a:spcBef>
                <a:spcPct val="0"/>
              </a:spcBef>
            </a:pPr>
            <a:r>
              <a:rPr lang="en-US" sz="8800" dirty="0">
                <a:solidFill>
                  <a:srgbClr val="FF811A"/>
                </a:solidFill>
                <a:ea typeface="TDTD평고딕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10469" y="3834819"/>
            <a:ext cx="9727602" cy="52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31"/>
              </a:lnSpc>
              <a:spcBef>
                <a:spcPct val="0"/>
              </a:spcBef>
            </a:pPr>
            <a:r>
              <a:rPr lang="en-US" sz="3165" dirty="0">
                <a:solidFill>
                  <a:srgbClr val="000000"/>
                </a:solidFill>
                <a:latin typeface="윤고딕 Semi-Bold"/>
                <a:ea typeface="윤고딕 Semi-Bo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62869" y="3813156"/>
            <a:ext cx="11191731" cy="521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431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</a:rPr>
              <a:t>기획의도 </a:t>
            </a:r>
            <a:r>
              <a:rPr lang="en-US" altLang="ko-KR" sz="28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</a:rPr>
              <a:t>유사 프로그램 분석 </a:t>
            </a:r>
            <a:r>
              <a:rPr lang="en-US" altLang="ko-KR" sz="28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</a:rPr>
              <a:t>주요기능</a:t>
            </a:r>
            <a:endParaRPr lang="en-US" sz="2800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76316" y="7039618"/>
            <a:ext cx="9727602" cy="533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31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</a:rPr>
              <a:t>WBS </a:t>
            </a:r>
            <a:r>
              <a:rPr lang="ko-KR" altLang="en-US" sz="28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</a:rPr>
              <a:t>일정</a:t>
            </a:r>
            <a:endParaRPr lang="en-US" sz="2800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2869" y="8854131"/>
            <a:ext cx="9727602" cy="533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31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</a:rPr>
              <a:t>요구사항 정의서</a:t>
            </a:r>
            <a:r>
              <a:rPr lang="en-US" altLang="ko-KR" sz="28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</a:rPr>
              <a:t>엔티티 정의서</a:t>
            </a:r>
            <a:r>
              <a:rPr lang="en-US" altLang="ko-KR" sz="28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</a:rPr>
              <a:t>, ERD, </a:t>
            </a:r>
            <a:r>
              <a:rPr lang="ko-KR" altLang="en-US" sz="28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</a:rPr>
              <a:t>개발 환경</a:t>
            </a:r>
            <a:endParaRPr lang="en-US" sz="2800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5248611"/>
            <a:ext cx="4443073" cy="76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918"/>
              </a:lnSpc>
              <a:spcBef>
                <a:spcPct val="0"/>
              </a:spcBef>
            </a:pPr>
            <a:r>
              <a:rPr lang="en-US" sz="4932" dirty="0">
                <a:solidFill>
                  <a:srgbClr val="FF811A"/>
                </a:solidFill>
                <a:ea typeface="TDTD평고딕"/>
              </a:rPr>
              <a:t>02 </a:t>
            </a:r>
            <a:r>
              <a:rPr lang="ko-KR" altLang="en-US" sz="4400" dirty="0">
                <a:solidFill>
                  <a:srgbClr val="FF811A"/>
                </a:solidFill>
                <a:ea typeface="TDTD평고딕"/>
              </a:rPr>
              <a:t>구성 및 역할</a:t>
            </a:r>
            <a:endParaRPr lang="en-US" sz="4400" dirty="0">
              <a:solidFill>
                <a:srgbClr val="FF811A"/>
              </a:solidFill>
              <a:ea typeface="TDTD평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7076811"/>
            <a:ext cx="5067300" cy="720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918"/>
              </a:lnSpc>
              <a:spcBef>
                <a:spcPct val="0"/>
              </a:spcBef>
            </a:pPr>
            <a:r>
              <a:rPr lang="en-US" sz="4400" dirty="0">
                <a:solidFill>
                  <a:srgbClr val="FF811A"/>
                </a:solidFill>
                <a:ea typeface="TDTD평고딕"/>
              </a:rPr>
              <a:t>03 </a:t>
            </a:r>
            <a:r>
              <a:rPr lang="ko-KR" altLang="en-US" sz="4400" dirty="0">
                <a:solidFill>
                  <a:srgbClr val="FF811A"/>
                </a:solidFill>
                <a:ea typeface="TDTD평고딕"/>
              </a:rPr>
              <a:t>프로젝트 일정</a:t>
            </a:r>
            <a:endParaRPr lang="en-US" sz="4400" dirty="0">
              <a:solidFill>
                <a:srgbClr val="FF811A"/>
              </a:solidFill>
              <a:ea typeface="TDTD평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8760965"/>
            <a:ext cx="5067300" cy="720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918"/>
              </a:lnSpc>
              <a:spcBef>
                <a:spcPct val="0"/>
              </a:spcBef>
            </a:pPr>
            <a:r>
              <a:rPr lang="en-US" altLang="ko-KR" sz="4400" dirty="0">
                <a:solidFill>
                  <a:srgbClr val="FF811A"/>
                </a:solidFill>
                <a:ea typeface="TDTD평고딕"/>
              </a:rPr>
              <a:t>04 </a:t>
            </a:r>
            <a:r>
              <a:rPr lang="ko-KR" altLang="en-US" sz="4400" dirty="0">
                <a:solidFill>
                  <a:srgbClr val="FF811A"/>
                </a:solidFill>
                <a:ea typeface="TDTD평고딕"/>
              </a:rPr>
              <a:t>프로젝트 설계</a:t>
            </a:r>
            <a:endParaRPr lang="en-US" sz="4400" dirty="0">
              <a:solidFill>
                <a:srgbClr val="FF811A"/>
              </a:solidFill>
              <a:ea typeface="TDTD평고딕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E5498375-368A-FCEE-05AA-B967DAB54BE1}"/>
              </a:ext>
            </a:extLst>
          </p:cNvPr>
          <p:cNvSpPr txBox="1"/>
          <p:nvPr/>
        </p:nvSpPr>
        <p:spPr>
          <a:xfrm>
            <a:off x="1064559" y="3686724"/>
            <a:ext cx="5183841" cy="720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918"/>
              </a:lnSpc>
              <a:spcBef>
                <a:spcPct val="0"/>
              </a:spcBef>
            </a:pPr>
            <a:r>
              <a:rPr lang="en-US" sz="4400" dirty="0">
                <a:solidFill>
                  <a:srgbClr val="FF811A"/>
                </a:solidFill>
                <a:ea typeface="TDTD평고딕"/>
              </a:rPr>
              <a:t>01 </a:t>
            </a:r>
            <a:r>
              <a:rPr lang="ko-KR" altLang="en-US" sz="4400" dirty="0">
                <a:solidFill>
                  <a:srgbClr val="FF811A"/>
                </a:solidFill>
                <a:ea typeface="TDTD평고딕"/>
              </a:rPr>
              <a:t>프로젝트 개요</a:t>
            </a:r>
            <a:endParaRPr lang="en-US" sz="4400" dirty="0">
              <a:solidFill>
                <a:srgbClr val="FF811A"/>
              </a:solidFill>
              <a:ea typeface="TDTD평고딕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945CDC72-139B-F1C2-9D92-95C91D3F1492}"/>
              </a:ext>
            </a:extLst>
          </p:cNvPr>
          <p:cNvSpPr txBox="1"/>
          <p:nvPr/>
        </p:nvSpPr>
        <p:spPr>
          <a:xfrm>
            <a:off x="6562869" y="5372100"/>
            <a:ext cx="9727602" cy="533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31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</a:rPr>
              <a:t>유스케이스</a:t>
            </a:r>
            <a:r>
              <a:rPr lang="en-US" altLang="ko-KR" sz="28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</a:rPr>
              <a:t>역할분담</a:t>
            </a:r>
            <a:endParaRPr lang="en-US" sz="2800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26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UI</a:t>
            </a: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설계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김진환</a:t>
            </a:r>
            <a:endParaRPr lang="en-US" sz="4800" dirty="0">
              <a:ea typeface="TDTD평고딕"/>
            </a:endParaRPr>
          </a:p>
        </p:txBody>
      </p:sp>
      <p:sp>
        <p:nvSpPr>
          <p:cNvPr id="8" name="文本框 12">
            <a:extLst>
              <a:ext uri="{FF2B5EF4-FFF2-40B4-BE49-F238E27FC236}">
                <a16:creationId xmlns:a16="http://schemas.microsoft.com/office/drawing/2014/main" id="{9833CFA1-6269-7513-C065-37E69E640A7B}"/>
              </a:ext>
            </a:extLst>
          </p:cNvPr>
          <p:cNvSpPr txBox="1"/>
          <p:nvPr/>
        </p:nvSpPr>
        <p:spPr>
          <a:xfrm>
            <a:off x="12858776" y="3786178"/>
            <a:ext cx="464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관리자만 가능한 공지사항 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0F384C-16AA-45F5-922E-749575B60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12" y="2530013"/>
            <a:ext cx="10945540" cy="673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92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26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UI</a:t>
            </a: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설계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김진환</a:t>
            </a:r>
            <a:endParaRPr lang="en-US" sz="4800" dirty="0">
              <a:ea typeface="TDTD평고딕"/>
            </a:endParaRPr>
          </a:p>
        </p:txBody>
      </p:sp>
      <p:sp>
        <p:nvSpPr>
          <p:cNvPr id="8" name="文本框 12">
            <a:extLst>
              <a:ext uri="{FF2B5EF4-FFF2-40B4-BE49-F238E27FC236}">
                <a16:creationId xmlns:a16="http://schemas.microsoft.com/office/drawing/2014/main" id="{9833CFA1-6269-7513-C065-37E69E640A7B}"/>
              </a:ext>
            </a:extLst>
          </p:cNvPr>
          <p:cNvSpPr txBox="1"/>
          <p:nvPr/>
        </p:nvSpPr>
        <p:spPr>
          <a:xfrm>
            <a:off x="609600" y="3967562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사용자의 </a:t>
            </a:r>
            <a:r>
              <a:rPr lang="en-US" altLang="ko-KR" sz="2800" b="1" dirty="0" err="1">
                <a:solidFill>
                  <a:srgbClr val="FF811A"/>
                </a:solidFill>
              </a:rPr>
              <a:t>QnA</a:t>
            </a:r>
            <a:r>
              <a:rPr lang="ko-KR" altLang="en-US" sz="2800" b="1" dirty="0">
                <a:solidFill>
                  <a:srgbClr val="FF811A"/>
                </a:solidFill>
              </a:rPr>
              <a:t>등록 페이지</a:t>
            </a:r>
            <a:endParaRPr lang="en-US" altLang="ko-KR" sz="2800" b="1" dirty="0">
              <a:solidFill>
                <a:srgbClr val="FF811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FD04D0-C42E-4856-A56C-78C1AB76C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11" y="4838700"/>
            <a:ext cx="8116684" cy="49497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E50CC6-D6A1-418D-A5A1-5D9981729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624" y="4838700"/>
            <a:ext cx="7829550" cy="472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46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26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UI</a:t>
            </a: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설계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김진환</a:t>
            </a:r>
            <a:endParaRPr lang="en-US" sz="4800" dirty="0">
              <a:ea typeface="TDTD평고딕"/>
            </a:endParaRPr>
          </a:p>
        </p:txBody>
      </p:sp>
      <p:sp>
        <p:nvSpPr>
          <p:cNvPr id="8" name="文本框 12">
            <a:extLst>
              <a:ext uri="{FF2B5EF4-FFF2-40B4-BE49-F238E27FC236}">
                <a16:creationId xmlns:a16="http://schemas.microsoft.com/office/drawing/2014/main" id="{9833CFA1-6269-7513-C065-37E69E640A7B}"/>
              </a:ext>
            </a:extLst>
          </p:cNvPr>
          <p:cNvSpPr txBox="1"/>
          <p:nvPr/>
        </p:nvSpPr>
        <p:spPr>
          <a:xfrm>
            <a:off x="14108950" y="3793697"/>
            <a:ext cx="3964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관리자는 체크박스와 삭제버튼 생성</a:t>
            </a:r>
            <a:endParaRPr lang="en-US" altLang="ko-KR" sz="2800" b="1" dirty="0">
              <a:solidFill>
                <a:srgbClr val="FF811A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29691D-72B5-4919-93FD-25404735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530013"/>
            <a:ext cx="12889432" cy="707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24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26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UI</a:t>
            </a: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설계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김진환</a:t>
            </a:r>
            <a:endParaRPr lang="en-US" sz="4800" dirty="0">
              <a:ea typeface="TDTD평고딕"/>
            </a:endParaRPr>
          </a:p>
        </p:txBody>
      </p:sp>
      <p:sp>
        <p:nvSpPr>
          <p:cNvPr id="8" name="文本框 12">
            <a:extLst>
              <a:ext uri="{FF2B5EF4-FFF2-40B4-BE49-F238E27FC236}">
                <a16:creationId xmlns:a16="http://schemas.microsoft.com/office/drawing/2014/main" id="{9833CFA1-6269-7513-C065-37E69E640A7B}"/>
              </a:ext>
            </a:extLst>
          </p:cNvPr>
          <p:cNvSpPr txBox="1"/>
          <p:nvPr/>
        </p:nvSpPr>
        <p:spPr>
          <a:xfrm>
            <a:off x="12888550" y="2768220"/>
            <a:ext cx="3964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마이페이지 클릭 시</a:t>
            </a:r>
            <a:endParaRPr lang="en-US" altLang="ko-KR" sz="2800" b="1" dirty="0">
              <a:solidFill>
                <a:srgbClr val="FF811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5930CF-FB81-4926-8D17-7E47EA82E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72" y="2634998"/>
            <a:ext cx="11865523" cy="66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78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26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UI</a:t>
            </a: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설계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김진환</a:t>
            </a:r>
            <a:endParaRPr lang="en-US" sz="4800" dirty="0">
              <a:ea typeface="TDTD평고딕"/>
            </a:endParaRPr>
          </a:p>
        </p:txBody>
      </p:sp>
      <p:sp>
        <p:nvSpPr>
          <p:cNvPr id="8" name="文本框 12">
            <a:extLst>
              <a:ext uri="{FF2B5EF4-FFF2-40B4-BE49-F238E27FC236}">
                <a16:creationId xmlns:a16="http://schemas.microsoft.com/office/drawing/2014/main" id="{9833CFA1-6269-7513-C065-37E69E640A7B}"/>
              </a:ext>
            </a:extLst>
          </p:cNvPr>
          <p:cNvSpPr txBox="1"/>
          <p:nvPr/>
        </p:nvSpPr>
        <p:spPr>
          <a:xfrm>
            <a:off x="304800" y="3604893"/>
            <a:ext cx="5569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내 정보 확인과 개인정보 수정</a:t>
            </a:r>
            <a:endParaRPr lang="en-US" altLang="ko-KR" sz="2800" b="1" dirty="0">
              <a:solidFill>
                <a:srgbClr val="FF811A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F8A0D1-9A24-4D8C-9E5F-29A902386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533900"/>
            <a:ext cx="8484138" cy="53285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0F67B5F-9328-4B07-A4C4-C94575E7E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30" y="4533900"/>
            <a:ext cx="8484138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85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26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UI</a:t>
            </a: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설계 </a:t>
            </a:r>
            <a:r>
              <a:rPr lang="en-US" altLang="ko-KR" sz="4800" dirty="0">
                <a:ea typeface="TDTD평고딕"/>
              </a:rPr>
              <a:t>- </a:t>
            </a:r>
            <a:r>
              <a:rPr lang="ko-KR" altLang="en-US" sz="4800" dirty="0">
                <a:ea typeface="TDTD평고딕"/>
              </a:rPr>
              <a:t>김진환</a:t>
            </a:r>
            <a:endParaRPr lang="en-US" sz="4800" dirty="0">
              <a:ea typeface="TDTD평고딕"/>
            </a:endParaRPr>
          </a:p>
        </p:txBody>
      </p:sp>
      <p:sp>
        <p:nvSpPr>
          <p:cNvPr id="8" name="文本框 12">
            <a:extLst>
              <a:ext uri="{FF2B5EF4-FFF2-40B4-BE49-F238E27FC236}">
                <a16:creationId xmlns:a16="http://schemas.microsoft.com/office/drawing/2014/main" id="{9833CFA1-6269-7513-C065-37E69E640A7B}"/>
              </a:ext>
            </a:extLst>
          </p:cNvPr>
          <p:cNvSpPr txBox="1"/>
          <p:nvPr/>
        </p:nvSpPr>
        <p:spPr>
          <a:xfrm>
            <a:off x="5255568" y="2530013"/>
            <a:ext cx="619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811A"/>
                </a:solidFill>
              </a:rPr>
              <a:t>내 정보 확인에 내가 쓴 글 확인 버튼 </a:t>
            </a:r>
            <a:endParaRPr lang="en-US" altLang="ko-KR" sz="2800" b="1" dirty="0">
              <a:solidFill>
                <a:srgbClr val="FF811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CCCF4A-3279-494D-B428-5C317F5D6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232" y="3126170"/>
            <a:ext cx="13393488" cy="66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89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7021548" y="1690687"/>
            <a:ext cx="4464562" cy="4191000"/>
            <a:chOff x="0" y="0"/>
            <a:chExt cx="3801184" cy="30424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01184" cy="3042492"/>
            </a:xfrm>
            <a:custGeom>
              <a:avLst/>
              <a:gdLst/>
              <a:ahLst/>
              <a:cxnLst/>
              <a:rect l="l" t="t" r="r" b="b"/>
              <a:pathLst>
                <a:path w="3801184" h="3042492">
                  <a:moveTo>
                    <a:pt x="3676724" y="3042491"/>
                  </a:moveTo>
                  <a:lnTo>
                    <a:pt x="124460" y="3042491"/>
                  </a:lnTo>
                  <a:cubicBezTo>
                    <a:pt x="55880" y="3042491"/>
                    <a:pt x="0" y="2986611"/>
                    <a:pt x="0" y="29180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76724" y="0"/>
                  </a:lnTo>
                  <a:cubicBezTo>
                    <a:pt x="3745304" y="0"/>
                    <a:pt x="3801184" y="55880"/>
                    <a:pt x="3801184" y="124460"/>
                  </a:cubicBezTo>
                  <a:lnTo>
                    <a:pt x="3801184" y="2918032"/>
                  </a:lnTo>
                  <a:cubicBezTo>
                    <a:pt x="3801184" y="2986611"/>
                    <a:pt x="3745304" y="3042492"/>
                    <a:pt x="3676724" y="3042492"/>
                  </a:cubicBezTo>
                  <a:close/>
                </a:path>
              </a:pathLst>
            </a:custGeom>
            <a:solidFill>
              <a:srgbClr val="FFF9D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11000" y="1135417"/>
            <a:ext cx="4464562" cy="4290597"/>
            <a:chOff x="0" y="0"/>
            <a:chExt cx="3801184" cy="30424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01184" cy="3042492"/>
            </a:xfrm>
            <a:custGeom>
              <a:avLst/>
              <a:gdLst/>
              <a:ahLst/>
              <a:cxnLst/>
              <a:rect l="l" t="t" r="r" b="b"/>
              <a:pathLst>
                <a:path w="3801184" h="3042492">
                  <a:moveTo>
                    <a:pt x="3676724" y="3042491"/>
                  </a:moveTo>
                  <a:lnTo>
                    <a:pt x="124460" y="3042491"/>
                  </a:lnTo>
                  <a:cubicBezTo>
                    <a:pt x="55880" y="3042491"/>
                    <a:pt x="0" y="2986611"/>
                    <a:pt x="0" y="29180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76724" y="0"/>
                  </a:lnTo>
                  <a:cubicBezTo>
                    <a:pt x="3745304" y="0"/>
                    <a:pt x="3801184" y="55880"/>
                    <a:pt x="3801184" y="124460"/>
                  </a:cubicBezTo>
                  <a:lnTo>
                    <a:pt x="3801184" y="2918032"/>
                  </a:lnTo>
                  <a:cubicBezTo>
                    <a:pt x="3801184" y="2986611"/>
                    <a:pt x="3745304" y="3042492"/>
                    <a:pt x="3676724" y="3042492"/>
                  </a:cubicBezTo>
                  <a:close/>
                </a:path>
              </a:pathLst>
            </a:custGeom>
            <a:solidFill>
              <a:srgbClr val="FFEFF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811000" y="5627089"/>
            <a:ext cx="4464562" cy="4415899"/>
            <a:chOff x="0" y="0"/>
            <a:chExt cx="3801184" cy="322288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01184" cy="3222885"/>
            </a:xfrm>
            <a:custGeom>
              <a:avLst/>
              <a:gdLst/>
              <a:ahLst/>
              <a:cxnLst/>
              <a:rect l="l" t="t" r="r" b="b"/>
              <a:pathLst>
                <a:path w="3801184" h="3222885">
                  <a:moveTo>
                    <a:pt x="3676724" y="3222885"/>
                  </a:moveTo>
                  <a:lnTo>
                    <a:pt x="124460" y="3222885"/>
                  </a:lnTo>
                  <a:cubicBezTo>
                    <a:pt x="55880" y="3222885"/>
                    <a:pt x="0" y="3167005"/>
                    <a:pt x="0" y="30984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76724" y="0"/>
                  </a:lnTo>
                  <a:cubicBezTo>
                    <a:pt x="3745304" y="0"/>
                    <a:pt x="3801184" y="55880"/>
                    <a:pt x="3801184" y="124460"/>
                  </a:cubicBezTo>
                  <a:lnTo>
                    <a:pt x="3801184" y="3098425"/>
                  </a:lnTo>
                  <a:cubicBezTo>
                    <a:pt x="3801184" y="3167005"/>
                    <a:pt x="3745304" y="3222885"/>
                    <a:pt x="3676724" y="3222885"/>
                  </a:cubicBezTo>
                  <a:close/>
                </a:path>
              </a:pathLst>
            </a:custGeom>
            <a:solidFill>
              <a:srgbClr val="E9EB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26190" y="1135417"/>
            <a:ext cx="4464562" cy="794704"/>
            <a:chOff x="0" y="0"/>
            <a:chExt cx="5952749" cy="105960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5952749" cy="1059605"/>
              <a:chOff x="0" y="0"/>
              <a:chExt cx="3801184" cy="6766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801184" cy="676620"/>
              </a:xfrm>
              <a:custGeom>
                <a:avLst/>
                <a:gdLst/>
                <a:ahLst/>
                <a:cxnLst/>
                <a:rect l="l" t="t" r="r" b="b"/>
                <a:pathLst>
                  <a:path w="3801184" h="676620">
                    <a:moveTo>
                      <a:pt x="3676724" y="676619"/>
                    </a:moveTo>
                    <a:lnTo>
                      <a:pt x="124460" y="676619"/>
                    </a:lnTo>
                    <a:cubicBezTo>
                      <a:pt x="55880" y="676619"/>
                      <a:pt x="0" y="620739"/>
                      <a:pt x="0" y="5521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76724" y="0"/>
                    </a:lnTo>
                    <a:cubicBezTo>
                      <a:pt x="3745304" y="0"/>
                      <a:pt x="3801184" y="55880"/>
                      <a:pt x="3801184" y="124460"/>
                    </a:cubicBezTo>
                    <a:lnTo>
                      <a:pt x="3801184" y="552160"/>
                    </a:lnTo>
                    <a:cubicBezTo>
                      <a:pt x="3801184" y="620739"/>
                      <a:pt x="3745304" y="676620"/>
                      <a:pt x="3676724" y="676620"/>
                    </a:cubicBezTo>
                    <a:close/>
                  </a:path>
                </a:pathLst>
              </a:custGeom>
              <a:solidFill>
                <a:srgbClr val="FFB001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507586" y="299085"/>
              <a:ext cx="4937577" cy="48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ko-KR" altLang="en-US" sz="2500" dirty="0">
                  <a:solidFill>
                    <a:srgbClr val="FFFFFF"/>
                  </a:solidFill>
                  <a:latin typeface="DM Sans Bold"/>
                </a:rPr>
                <a:t>송흔위</a:t>
              </a:r>
              <a:endParaRPr lang="en-US" sz="2500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11000" y="1181100"/>
            <a:ext cx="4464562" cy="794703"/>
            <a:chOff x="0" y="0"/>
            <a:chExt cx="5952749" cy="105960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5952749" cy="1059605"/>
              <a:chOff x="0" y="0"/>
              <a:chExt cx="3801184" cy="67662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801184" cy="676620"/>
              </a:xfrm>
              <a:custGeom>
                <a:avLst/>
                <a:gdLst/>
                <a:ahLst/>
                <a:cxnLst/>
                <a:rect l="l" t="t" r="r" b="b"/>
                <a:pathLst>
                  <a:path w="3801184" h="676620">
                    <a:moveTo>
                      <a:pt x="3676724" y="676619"/>
                    </a:moveTo>
                    <a:lnTo>
                      <a:pt x="124460" y="676619"/>
                    </a:lnTo>
                    <a:cubicBezTo>
                      <a:pt x="55880" y="676619"/>
                      <a:pt x="0" y="620739"/>
                      <a:pt x="0" y="5521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76724" y="0"/>
                    </a:lnTo>
                    <a:cubicBezTo>
                      <a:pt x="3745304" y="0"/>
                      <a:pt x="3801184" y="55880"/>
                      <a:pt x="3801184" y="124460"/>
                    </a:cubicBezTo>
                    <a:lnTo>
                      <a:pt x="3801184" y="552160"/>
                    </a:lnTo>
                    <a:cubicBezTo>
                      <a:pt x="3801184" y="620739"/>
                      <a:pt x="3745304" y="676620"/>
                      <a:pt x="3676724" y="676620"/>
                    </a:cubicBezTo>
                    <a:close/>
                  </a:path>
                </a:pathLst>
              </a:custGeom>
              <a:solidFill>
                <a:srgbClr val="FF63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323384" y="299085"/>
              <a:ext cx="5305982" cy="48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ko-KR" altLang="en-US" sz="2500" dirty="0">
                  <a:solidFill>
                    <a:srgbClr val="FFFFFF"/>
                  </a:solidFill>
                  <a:latin typeface="DM Sans Bold"/>
                </a:rPr>
                <a:t>임유정</a:t>
              </a:r>
              <a:endParaRPr lang="en-US" sz="2500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784106" y="5627089"/>
            <a:ext cx="4464562" cy="794703"/>
            <a:chOff x="0" y="0"/>
            <a:chExt cx="5952749" cy="1059605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5952749" cy="1059605"/>
              <a:chOff x="0" y="0"/>
              <a:chExt cx="3801184" cy="67662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801184" cy="676620"/>
              </a:xfrm>
              <a:custGeom>
                <a:avLst/>
                <a:gdLst/>
                <a:ahLst/>
                <a:cxnLst/>
                <a:rect l="l" t="t" r="r" b="b"/>
                <a:pathLst>
                  <a:path w="3801184" h="676620">
                    <a:moveTo>
                      <a:pt x="3676724" y="676619"/>
                    </a:moveTo>
                    <a:lnTo>
                      <a:pt x="124460" y="676619"/>
                    </a:lnTo>
                    <a:cubicBezTo>
                      <a:pt x="55880" y="676619"/>
                      <a:pt x="0" y="620739"/>
                      <a:pt x="0" y="5521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76724" y="0"/>
                    </a:lnTo>
                    <a:cubicBezTo>
                      <a:pt x="3745304" y="0"/>
                      <a:pt x="3801184" y="55880"/>
                      <a:pt x="3801184" y="124460"/>
                    </a:cubicBezTo>
                    <a:lnTo>
                      <a:pt x="3801184" y="552160"/>
                    </a:lnTo>
                    <a:cubicBezTo>
                      <a:pt x="3801184" y="620739"/>
                      <a:pt x="3745304" y="676620"/>
                      <a:pt x="3676724" y="676620"/>
                    </a:cubicBezTo>
                    <a:close/>
                  </a:path>
                </a:pathLst>
              </a:custGeom>
              <a:solidFill>
                <a:srgbClr val="541FC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258712" y="365760"/>
              <a:ext cx="5435326" cy="346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0"/>
                </a:lnSpc>
                <a:spcBef>
                  <a:spcPct val="0"/>
                </a:spcBef>
              </a:pPr>
              <a:r>
                <a:rPr lang="ko-KR" altLang="en-US" sz="2500" dirty="0">
                  <a:solidFill>
                    <a:srgbClr val="FFFFFF"/>
                  </a:solidFill>
                  <a:latin typeface="DM Sans Bold"/>
                </a:rPr>
                <a:t>김진환</a:t>
              </a:r>
              <a:endParaRPr lang="en-US" sz="2500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028030" y="5897086"/>
            <a:ext cx="4464562" cy="4145903"/>
            <a:chOff x="0" y="0"/>
            <a:chExt cx="3801184" cy="268353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801184" cy="2683537"/>
            </a:xfrm>
            <a:custGeom>
              <a:avLst/>
              <a:gdLst/>
              <a:ahLst/>
              <a:cxnLst/>
              <a:rect l="l" t="t" r="r" b="b"/>
              <a:pathLst>
                <a:path w="3801184" h="2683537">
                  <a:moveTo>
                    <a:pt x="3676724" y="2683537"/>
                  </a:moveTo>
                  <a:lnTo>
                    <a:pt x="124460" y="2683537"/>
                  </a:lnTo>
                  <a:cubicBezTo>
                    <a:pt x="55880" y="2683537"/>
                    <a:pt x="0" y="2627657"/>
                    <a:pt x="0" y="25590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76724" y="0"/>
                  </a:lnTo>
                  <a:cubicBezTo>
                    <a:pt x="3745304" y="0"/>
                    <a:pt x="3801184" y="55880"/>
                    <a:pt x="3801184" y="124460"/>
                  </a:cubicBezTo>
                  <a:lnTo>
                    <a:pt x="3801184" y="2559077"/>
                  </a:lnTo>
                  <a:cubicBezTo>
                    <a:pt x="3801184" y="2627657"/>
                    <a:pt x="3745304" y="2683537"/>
                    <a:pt x="3676724" y="2683537"/>
                  </a:cubicBezTo>
                  <a:close/>
                </a:path>
              </a:pathLst>
            </a:custGeom>
            <a:solidFill>
              <a:srgbClr val="E9FFEC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077336" y="5627090"/>
            <a:ext cx="4464562" cy="794702"/>
            <a:chOff x="0" y="0"/>
            <a:chExt cx="5952749" cy="105960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952749" cy="1059603"/>
              <a:chOff x="0" y="0"/>
              <a:chExt cx="3801184" cy="67661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3801184" cy="676620"/>
              </a:xfrm>
              <a:custGeom>
                <a:avLst/>
                <a:gdLst/>
                <a:ahLst/>
                <a:cxnLst/>
                <a:rect l="l" t="t" r="r" b="b"/>
                <a:pathLst>
                  <a:path w="3801184" h="676620">
                    <a:moveTo>
                      <a:pt x="3676724" y="676619"/>
                    </a:moveTo>
                    <a:lnTo>
                      <a:pt x="124460" y="676619"/>
                    </a:lnTo>
                    <a:cubicBezTo>
                      <a:pt x="55880" y="676619"/>
                      <a:pt x="0" y="620739"/>
                      <a:pt x="0" y="5521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76724" y="0"/>
                    </a:lnTo>
                    <a:cubicBezTo>
                      <a:pt x="3745304" y="0"/>
                      <a:pt x="3801184" y="55880"/>
                      <a:pt x="3801184" y="124460"/>
                    </a:cubicBezTo>
                    <a:lnTo>
                      <a:pt x="3801184" y="552160"/>
                    </a:lnTo>
                    <a:cubicBezTo>
                      <a:pt x="3801184" y="620739"/>
                      <a:pt x="3745304" y="676620"/>
                      <a:pt x="3676724" y="67662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412563" y="365760"/>
              <a:ext cx="5127625" cy="346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0"/>
                </a:lnSpc>
                <a:spcBef>
                  <a:spcPct val="0"/>
                </a:spcBef>
              </a:pPr>
              <a:r>
                <a:rPr lang="ko-KR" altLang="en-US" sz="2500" dirty="0">
                  <a:solidFill>
                    <a:srgbClr val="FFFFFF"/>
                  </a:solidFill>
                  <a:latin typeface="DM Sans Bold"/>
                </a:rPr>
                <a:t>우영민</a:t>
              </a:r>
              <a:endParaRPr lang="en-US" sz="2500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sp>
        <p:nvSpPr>
          <p:cNvPr id="95" name="TextBox 18">
            <a:extLst>
              <a:ext uri="{FF2B5EF4-FFF2-40B4-BE49-F238E27FC236}">
                <a16:creationId xmlns:a16="http://schemas.microsoft.com/office/drawing/2014/main" id="{9A6EB214-5646-F82A-86CC-A5A9C73E89DE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역할분담</a:t>
            </a:r>
            <a:endParaRPr lang="en-US" sz="8800" dirty="0">
              <a:solidFill>
                <a:srgbClr val="FF811A"/>
              </a:solidFill>
              <a:ea typeface="TDTD평고딕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2BE3F1-9E96-9DB2-DFA2-7B7DEF3DFA25}"/>
              </a:ext>
            </a:extLst>
          </p:cNvPr>
          <p:cNvSpPr txBox="1"/>
          <p:nvPr/>
        </p:nvSpPr>
        <p:spPr>
          <a:xfrm>
            <a:off x="7406880" y="2362200"/>
            <a:ext cx="407923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 latinLnBrk="1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정신건강정보 </a:t>
            </a:r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pPr marL="571500" indent="-571500" algn="l" latinLnBrk="1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지역별 커뮤니티</a:t>
            </a:r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pPr marL="571500" indent="-571500" algn="l" latinLnBrk="1"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n-ea"/>
              </a:rPr>
              <a:t>실시간 채팅</a:t>
            </a:r>
            <a:endParaRPr lang="ko-KR" altLang="en-US" sz="2800" b="1" dirty="0">
              <a:solidFill>
                <a:schemeClr val="tx1"/>
              </a:solidFill>
              <a:latin typeface="+mn-ea"/>
            </a:endParaRPr>
          </a:p>
          <a:p>
            <a:endParaRPr lang="ko-KR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3DAC5C-D7EE-1A50-8CD1-5C31B3F4CA54}"/>
              </a:ext>
            </a:extLst>
          </p:cNvPr>
          <p:cNvSpPr txBox="1"/>
          <p:nvPr/>
        </p:nvSpPr>
        <p:spPr>
          <a:xfrm>
            <a:off x="12215382" y="2362200"/>
            <a:ext cx="407923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 latinLnBrk="1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자기검진 체크</a:t>
            </a:r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pPr marL="571500" indent="-571500" algn="l" latinLnBrk="1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연령별 커뮤니티</a:t>
            </a:r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pPr marL="571500" indent="-571500" algn="l" latinLnBrk="1"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n-ea"/>
              </a:rPr>
              <a:t>소셜로그인</a:t>
            </a:r>
            <a:r>
              <a:rPr lang="en-US" altLang="ko-KR" sz="2800" b="1" dirty="0">
                <a:latin typeface="+mn-ea"/>
              </a:rPr>
              <a:t>API</a:t>
            </a:r>
            <a:endParaRPr lang="ko-KR" altLang="en-US" sz="2800" b="1" dirty="0">
              <a:solidFill>
                <a:schemeClr val="tx1"/>
              </a:solidFill>
              <a:latin typeface="+mn-ea"/>
            </a:endParaRPr>
          </a:p>
          <a:p>
            <a:endParaRPr lang="ko-KR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9902F9-4B68-0E1E-8D7F-F3259C91AB0B}"/>
              </a:ext>
            </a:extLst>
          </p:cNvPr>
          <p:cNvSpPr txBox="1"/>
          <p:nvPr/>
        </p:nvSpPr>
        <p:spPr>
          <a:xfrm>
            <a:off x="7402226" y="6934319"/>
            <a:ext cx="440877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 latinLnBrk="1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질환별 커뮤니티</a:t>
            </a:r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pPr marL="571500" indent="-571500" algn="l" latinLnBrk="1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도움이 </a:t>
            </a:r>
            <a:r>
              <a:rPr lang="ko-KR" altLang="en-US" sz="2800" b="1" dirty="0">
                <a:latin typeface="+mn-ea"/>
              </a:rPr>
              <a:t>되는 정보</a:t>
            </a:r>
            <a:endParaRPr lang="en-US" altLang="ko-KR" sz="2800" b="1" dirty="0">
              <a:latin typeface="+mn-ea"/>
            </a:endParaRPr>
          </a:p>
          <a:p>
            <a:pPr algn="l" latinLnBrk="1"/>
            <a:r>
              <a:rPr lang="en-US" altLang="ko-KR" sz="2800" b="1" dirty="0">
                <a:solidFill>
                  <a:schemeClr val="tx1"/>
                </a:solidFill>
                <a:latin typeface="+mn-ea"/>
              </a:rPr>
              <a:t>     (</a:t>
            </a:r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뉴스</a:t>
            </a:r>
            <a:r>
              <a:rPr lang="en-US" altLang="ko-KR" sz="2800" b="1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영상</a:t>
            </a:r>
            <a:r>
              <a:rPr lang="en-US" altLang="ko-KR" sz="28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2800" b="1" dirty="0">
              <a:solidFill>
                <a:schemeClr val="tx1"/>
              </a:solidFill>
              <a:latin typeface="+mn-ea"/>
            </a:endParaRPr>
          </a:p>
          <a:p>
            <a:endParaRPr lang="ko-KR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805A09-DF2A-4516-9F02-9045B91A3B87}"/>
              </a:ext>
            </a:extLst>
          </p:cNvPr>
          <p:cNvSpPr txBox="1"/>
          <p:nvPr/>
        </p:nvSpPr>
        <p:spPr>
          <a:xfrm>
            <a:off x="12215382" y="6934319"/>
            <a:ext cx="44087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 latinLnBrk="1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게시판</a:t>
            </a:r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pPr algn="l" latinLnBrk="1"/>
            <a:r>
              <a:rPr lang="en-US" altLang="ko-KR" sz="2800" b="1" dirty="0">
                <a:solidFill>
                  <a:schemeClr val="tx1"/>
                </a:solidFill>
                <a:latin typeface="+mn-ea"/>
              </a:rPr>
              <a:t>    (</a:t>
            </a:r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공지사항</a:t>
            </a:r>
            <a:r>
              <a:rPr lang="en-US" altLang="ko-KR" sz="2800" b="1" dirty="0">
                <a:solidFill>
                  <a:schemeClr val="tx1"/>
                </a:solidFill>
                <a:latin typeface="+mn-ea"/>
              </a:rPr>
              <a:t>,Q&amp;A)</a:t>
            </a:r>
          </a:p>
          <a:p>
            <a:pPr marL="571500" indent="-571500" latinLnBrk="1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마이페이지</a:t>
            </a:r>
            <a:endParaRPr lang="ko-KR" altLang="en-US" dirty="0"/>
          </a:p>
        </p:txBody>
      </p:sp>
      <p:pic>
        <p:nvPicPr>
          <p:cNvPr id="31" name="图片 30" descr="桌子上的电脑和手机&#10;&#10;中度可信度描述已自动生成">
            <a:extLst>
              <a:ext uri="{FF2B5EF4-FFF2-40B4-BE49-F238E27FC236}">
                <a16:creationId xmlns:a16="http://schemas.microsoft.com/office/drawing/2014/main" id="{D4913198-F06A-89C5-EBAE-32EC2DB8F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619500"/>
            <a:ext cx="4917162" cy="535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21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3355" y="-414058"/>
            <a:ext cx="15699230" cy="7536533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FFCC3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9967298" y="3926141"/>
            <a:ext cx="7488417" cy="5691197"/>
          </a:xfrm>
          <a:custGeom>
            <a:avLst/>
            <a:gdLst/>
            <a:ahLst/>
            <a:cxnLst/>
            <a:rect l="l" t="t" r="r" b="b"/>
            <a:pathLst>
              <a:path w="7488417" h="5691197">
                <a:moveTo>
                  <a:pt x="0" y="0"/>
                </a:moveTo>
                <a:lnTo>
                  <a:pt x="7488417" y="0"/>
                </a:lnTo>
                <a:lnTo>
                  <a:pt x="7488417" y="5691197"/>
                </a:lnTo>
                <a:lnTo>
                  <a:pt x="0" y="5691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C584EF6-97F6-0E88-5C57-0F14FB1DAE81}"/>
              </a:ext>
            </a:extLst>
          </p:cNvPr>
          <p:cNvSpPr txBox="1"/>
          <p:nvPr/>
        </p:nvSpPr>
        <p:spPr>
          <a:xfrm>
            <a:off x="1028700" y="2227909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ea typeface="TDTD평고딕"/>
              </a:rPr>
              <a:t>03 </a:t>
            </a: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프로젝트 일정</a:t>
            </a:r>
            <a:endParaRPr lang="en-US" sz="8800" dirty="0">
              <a:solidFill>
                <a:srgbClr val="FF811A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2280731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70439" y="-414058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프로젝트 일정</a:t>
            </a:r>
            <a:endParaRPr lang="en-US" sz="8800" dirty="0">
              <a:solidFill>
                <a:srgbClr val="FF811A"/>
              </a:solidFill>
              <a:ea typeface="TDTD평고딕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1BAB58-C7A2-2E5E-AD44-18FD7CCB4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2362200"/>
            <a:ext cx="17297400" cy="783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31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3355" y="-414058"/>
            <a:ext cx="15699230" cy="7536533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FFCC3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9967298" y="3926141"/>
            <a:ext cx="7488417" cy="5691197"/>
          </a:xfrm>
          <a:custGeom>
            <a:avLst/>
            <a:gdLst/>
            <a:ahLst/>
            <a:cxnLst/>
            <a:rect l="l" t="t" r="r" b="b"/>
            <a:pathLst>
              <a:path w="7488417" h="5691197">
                <a:moveTo>
                  <a:pt x="0" y="0"/>
                </a:moveTo>
                <a:lnTo>
                  <a:pt x="7488417" y="0"/>
                </a:lnTo>
                <a:lnTo>
                  <a:pt x="7488417" y="5691197"/>
                </a:lnTo>
                <a:lnTo>
                  <a:pt x="0" y="5691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C584EF6-97F6-0E88-5C57-0F14FB1DAE81}"/>
              </a:ext>
            </a:extLst>
          </p:cNvPr>
          <p:cNvSpPr txBox="1"/>
          <p:nvPr/>
        </p:nvSpPr>
        <p:spPr>
          <a:xfrm>
            <a:off x="1028700" y="2227909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ea typeface="TDTD평고딕"/>
              </a:rPr>
              <a:t>04 </a:t>
            </a: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프로젝트 설계</a:t>
            </a:r>
            <a:endParaRPr lang="en-US" sz="8800" dirty="0">
              <a:solidFill>
                <a:srgbClr val="FF811A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265804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70439" y="-414058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2227909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ea typeface="TDTD평고딕"/>
              </a:rPr>
              <a:t>01 </a:t>
            </a: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프로젝트 </a:t>
            </a:r>
            <a:r>
              <a:rPr lang="en-US" sz="8800" dirty="0">
                <a:solidFill>
                  <a:srgbClr val="FF811A"/>
                </a:solidFill>
                <a:ea typeface="TDTD평고딕"/>
              </a:rPr>
              <a:t>개요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773355" y="-414058"/>
            <a:ext cx="15699230" cy="7536533"/>
            <a:chOff x="0" y="0"/>
            <a:chExt cx="13288429" cy="637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FFCC3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9056624" y="3100878"/>
            <a:ext cx="8331903" cy="6741267"/>
          </a:xfrm>
          <a:custGeom>
            <a:avLst/>
            <a:gdLst/>
            <a:ahLst/>
            <a:cxnLst/>
            <a:rect l="l" t="t" r="r" b="b"/>
            <a:pathLst>
              <a:path w="8331903" h="6741267">
                <a:moveTo>
                  <a:pt x="0" y="0"/>
                </a:moveTo>
                <a:lnTo>
                  <a:pt x="8331902" y="0"/>
                </a:lnTo>
                <a:lnTo>
                  <a:pt x="8331902" y="6741266"/>
                </a:lnTo>
                <a:lnTo>
                  <a:pt x="0" y="6741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70439" y="-414058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0B3C8A03-8D55-D161-B683-719BF73B2F03}"/>
              </a:ext>
            </a:extLst>
          </p:cNvPr>
          <p:cNvSpPr txBox="1"/>
          <p:nvPr/>
        </p:nvSpPr>
        <p:spPr>
          <a:xfrm>
            <a:off x="1181100" y="11715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  <a:cs typeface="Tahoma" panose="020B0604030504040204" pitchFamily="34" charset="0"/>
              </a:rPr>
              <a:t>요구사항정의서 </a:t>
            </a: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  <a:cs typeface="Tahoma" panose="020B0604030504040204" pitchFamily="34" charset="0"/>
              </a:rPr>
              <a:t>(1)</a:t>
            </a:r>
            <a:endParaRPr lang="en-US" sz="8800" dirty="0">
              <a:solidFill>
                <a:srgbClr val="FF811A"/>
              </a:solidFill>
              <a:latin typeface="TDTD평고딕" panose="020B0600000101010101" charset="-127"/>
              <a:ea typeface="TDTD평고딕" panose="020B0600000101010101" charset="-127"/>
              <a:cs typeface="Tahoma" panose="020B060403050404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2A7F89-C698-DC98-71E0-831D27167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231" y="3126170"/>
            <a:ext cx="15643537" cy="576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19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70439" y="-414058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94B2FACE-5DDE-7472-130B-55991EEE1D13}"/>
              </a:ext>
            </a:extLst>
          </p:cNvPr>
          <p:cNvSpPr txBox="1"/>
          <p:nvPr/>
        </p:nvSpPr>
        <p:spPr>
          <a:xfrm>
            <a:off x="1181100" y="11715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  <a:cs typeface="Tahoma" panose="020B0604030504040204" pitchFamily="34" charset="0"/>
              </a:rPr>
              <a:t>요구사항정의서 </a:t>
            </a: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  <a:cs typeface="Tahoma" panose="020B0604030504040204" pitchFamily="34" charset="0"/>
              </a:rPr>
              <a:t>(2)</a:t>
            </a:r>
            <a:endParaRPr lang="en-US" sz="8800" dirty="0">
              <a:solidFill>
                <a:srgbClr val="FF811A"/>
              </a:solidFill>
              <a:latin typeface="TDTD평고딕" panose="020B0600000101010101" charset="-127"/>
              <a:ea typeface="TDTD평고딕" panose="020B0600000101010101" charset="-127"/>
              <a:cs typeface="Tahoma" panose="020B060403050404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063522D-65C7-19A5-0190-087A9131B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88" y="3501726"/>
            <a:ext cx="15661952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76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70439" y="-414058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엔티티 정의서</a:t>
            </a:r>
            <a:endParaRPr lang="en-US" sz="8800" dirty="0">
              <a:solidFill>
                <a:srgbClr val="FF811A"/>
              </a:solidFill>
              <a:ea typeface="TDTD평고딕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BAD71BD-2C71-78E4-0B7B-D73B9C1E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691" y="2386853"/>
            <a:ext cx="15479866" cy="775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60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70439" y="-414058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0B3C8A03-8D55-D161-B683-719BF73B2F03}"/>
              </a:ext>
            </a:extLst>
          </p:cNvPr>
          <p:cNvSpPr txBox="1"/>
          <p:nvPr/>
        </p:nvSpPr>
        <p:spPr>
          <a:xfrm>
            <a:off x="1181100" y="11715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ERD</a:t>
            </a: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설계</a:t>
            </a:r>
            <a:endParaRPr lang="en-US" sz="4800" dirty="0">
              <a:ea typeface="TDTD평고딕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8D65EFE-8EFA-0F3B-9BA9-4048F0023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542359"/>
            <a:ext cx="8468907" cy="674464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C60A26C-F67D-E1B4-9FDF-C615BDFD5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389405"/>
            <a:ext cx="1800476" cy="218152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4473384-F928-4504-89D7-19C138905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476" y="1422016"/>
            <a:ext cx="4525006" cy="220058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D281D14-1DC5-A727-B50D-57F1E5D14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0906" y="3622599"/>
            <a:ext cx="2580093" cy="666440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E17985C-8C86-BD2F-9C0B-5582B0990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24055" y="1473562"/>
            <a:ext cx="1831750" cy="176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72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70439" y="-414058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테이블 정의서 </a:t>
            </a:r>
            <a:r>
              <a:rPr lang="en-US" altLang="ko-KR" sz="4800" dirty="0">
                <a:ea typeface="TDTD평고딕"/>
              </a:rPr>
              <a:t>-</a:t>
            </a:r>
            <a:r>
              <a:rPr lang="ko-KR" altLang="en-US" sz="4800" dirty="0">
                <a:ea typeface="TDTD평고딕"/>
              </a:rPr>
              <a:t>공통</a:t>
            </a:r>
            <a:endParaRPr lang="en-US" sz="4800" dirty="0">
              <a:ea typeface="TDTD평고딕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E98356-7C86-9798-23C5-C56F03BC7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247" y="3683149"/>
            <a:ext cx="14456587" cy="19559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EC726A-CABE-D81E-4392-98FC7D27E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246" y="6591300"/>
            <a:ext cx="144091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81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70439" y="-414058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테이블 정의서 </a:t>
            </a:r>
            <a:r>
              <a:rPr lang="en-US" altLang="ko-KR" sz="4800" dirty="0">
                <a:ea typeface="TDTD평고딕"/>
              </a:rPr>
              <a:t>-</a:t>
            </a:r>
            <a:r>
              <a:rPr lang="ko-KR" altLang="en-US" sz="4800" dirty="0">
                <a:ea typeface="TDTD평고딕"/>
              </a:rPr>
              <a:t>송흔위</a:t>
            </a:r>
            <a:endParaRPr lang="en-US" sz="4800" dirty="0">
              <a:ea typeface="TDTD평고딕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34BEAB-40D6-0713-087F-E85537123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073247"/>
            <a:ext cx="13906500" cy="2362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5593236-6180-FDFD-0756-89A37AF07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810" y="6179505"/>
            <a:ext cx="13888572" cy="15442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9959F2-2A0E-28BF-BD0E-73CEC8D03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810" y="8381327"/>
            <a:ext cx="13938997" cy="177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95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70439" y="-414058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테이블 정의서 </a:t>
            </a:r>
            <a:r>
              <a:rPr lang="en-US" altLang="ko-KR" sz="4800" dirty="0">
                <a:ea typeface="TDTD평고딕"/>
              </a:rPr>
              <a:t>-</a:t>
            </a:r>
            <a:r>
              <a:rPr lang="ko-KR" altLang="en-US" sz="4800" dirty="0">
                <a:ea typeface="TDTD평고딕"/>
              </a:rPr>
              <a:t>송흔위</a:t>
            </a:r>
            <a:endParaRPr lang="en-US" sz="4800" dirty="0">
              <a:ea typeface="TDTD평고딕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5A4F84-ABD0-0842-7D9B-163893E84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530013"/>
            <a:ext cx="12954000" cy="23816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CAAD78-8CF0-1537-5BAE-D73E7AD1F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506257"/>
            <a:ext cx="12954000" cy="204967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EF9DA19-7262-D3A2-5248-1169DA97E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7952847"/>
            <a:ext cx="12954000" cy="20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10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70439" y="-414058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테이블 정의서 </a:t>
            </a:r>
            <a:r>
              <a:rPr lang="en-US" altLang="ko-KR" sz="4800" dirty="0">
                <a:ea typeface="TDTD평고딕"/>
              </a:rPr>
              <a:t>-</a:t>
            </a:r>
            <a:r>
              <a:rPr lang="ko-KR" altLang="en-US" sz="4800" dirty="0">
                <a:ea typeface="TDTD평고딕"/>
              </a:rPr>
              <a:t>우영민</a:t>
            </a:r>
            <a:endParaRPr lang="en-US" sz="4800" dirty="0">
              <a:ea typeface="TDTD평고딕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2F6C8B-CA1B-8453-1ED2-8C59B61F0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282" y="3580764"/>
            <a:ext cx="12877800" cy="24679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6FACB3-20DE-2C71-F570-19E57DDC7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282" y="7246261"/>
            <a:ext cx="12877800" cy="218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55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70439" y="-414058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테이블 정의서 </a:t>
            </a:r>
            <a:r>
              <a:rPr lang="en-US" altLang="ko-KR" sz="4800" dirty="0">
                <a:ea typeface="TDTD평고딕"/>
              </a:rPr>
              <a:t>-</a:t>
            </a:r>
            <a:r>
              <a:rPr lang="ko-KR" altLang="en-US" sz="4800" dirty="0">
                <a:ea typeface="TDTD평고딕"/>
              </a:rPr>
              <a:t>우영민</a:t>
            </a:r>
            <a:endParaRPr lang="en-US" sz="4800" dirty="0">
              <a:ea typeface="TDTD평고딕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030C9C-171B-2C6E-1A7A-FA89CFB9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164270"/>
            <a:ext cx="12573000" cy="24364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00F6B2-E230-AC2F-7B05-0E0BE3A82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6552730"/>
            <a:ext cx="12458700" cy="24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91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70439" y="-414058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테이블 정의서 </a:t>
            </a:r>
            <a:r>
              <a:rPr lang="en-US" altLang="ko-KR" sz="4800" dirty="0">
                <a:ea typeface="TDTD평고딕"/>
              </a:rPr>
              <a:t>-</a:t>
            </a:r>
            <a:r>
              <a:rPr lang="ko-KR" altLang="en-US" sz="4800" dirty="0">
                <a:ea typeface="TDTD평고딕"/>
              </a:rPr>
              <a:t>임유정</a:t>
            </a:r>
            <a:endParaRPr lang="en-US" sz="4800" dirty="0">
              <a:ea typeface="TDTD평고딕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5F35FB-F882-2973-8474-4D72CF667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220740"/>
            <a:ext cx="12192000" cy="23799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E905FB-AEB1-04AA-73A8-0A46E357F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6376768"/>
            <a:ext cx="12420600" cy="219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6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70439" y="-414058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기획의도</a:t>
            </a:r>
            <a:endParaRPr lang="en-US" sz="8800" dirty="0">
              <a:solidFill>
                <a:srgbClr val="FF811A"/>
              </a:solidFill>
              <a:ea typeface="TDTD평고딕"/>
            </a:endParaRPr>
          </a:p>
        </p:txBody>
      </p:sp>
      <p:pic>
        <p:nvPicPr>
          <p:cNvPr id="11" name="图片 10" descr="徽标&#10;&#10;描述已自动生成">
            <a:extLst>
              <a:ext uri="{FF2B5EF4-FFF2-40B4-BE49-F238E27FC236}">
                <a16:creationId xmlns:a16="http://schemas.microsoft.com/office/drawing/2014/main" id="{2F6FC700-8567-4219-0D1F-61E80487E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935215"/>
            <a:ext cx="6537512" cy="653751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E3FEB1E-5AB2-B8A8-C023-132E44209A4D}"/>
              </a:ext>
            </a:extLst>
          </p:cNvPr>
          <p:cNvSpPr txBox="1"/>
          <p:nvPr/>
        </p:nvSpPr>
        <p:spPr>
          <a:xfrm>
            <a:off x="9448800" y="2910295"/>
            <a:ext cx="7010400" cy="578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rgbClr val="FF811A"/>
                </a:solidFill>
                <a:latin typeface="Script MT Bold" panose="03040602040607080904" pitchFamily="66" charset="0"/>
                <a:ea typeface="윤고딕 Semi-Bold" panose="020B0600000101010101" charset="-127"/>
                <a:cs typeface="Aharoni" panose="02010803020104030203" pitchFamily="2" charset="-79"/>
              </a:rPr>
              <a:t>Mental house </a:t>
            </a:r>
            <a:r>
              <a:rPr lang="ko-KR" altLang="en-US" sz="2800" dirty="0">
                <a:latin typeface="윤고딕 Semi-Bold" panose="020B0600000101010101" charset="-127"/>
                <a:ea typeface="윤고딕 Semi-Bold" panose="020B0600000101010101" charset="-127"/>
                <a:cs typeface="Aharoni" panose="02010803020104030203" pitchFamily="2" charset="-79"/>
              </a:rPr>
              <a:t>라는</a:t>
            </a:r>
            <a:r>
              <a:rPr lang="ko-KR" altLang="en-US" sz="2800" dirty="0">
                <a:solidFill>
                  <a:schemeClr val="accent6"/>
                </a:solidFill>
                <a:latin typeface="윤고딕 Semi-Bold" panose="020B0600000101010101" charset="-127"/>
                <a:ea typeface="윤고딕 Semi-Bold" panose="020B0600000101010101" charset="-127"/>
                <a:cs typeface="Aharoni" panose="02010803020104030203" pitchFamily="2" charset="-79"/>
              </a:rPr>
              <a:t> </a:t>
            </a:r>
            <a:r>
              <a:rPr lang="ko-KR" altLang="en-US" sz="2800" dirty="0">
                <a:latin typeface="윤고딕 Semi-Bold" panose="020B0600000101010101" charset="-127"/>
                <a:ea typeface="윤고딕 Semi-Bold" panose="020B0600000101010101" charset="-127"/>
                <a:cs typeface="Aharoni" panose="02010803020104030203" pitchFamily="2" charset="-79"/>
              </a:rPr>
              <a:t>프로젝트는 </a:t>
            </a:r>
            <a:r>
              <a:rPr lang="ko-KR" altLang="en-US" sz="2800" b="0" i="0" dirty="0">
                <a:solidFill>
                  <a:srgbClr val="0D0D0D"/>
                </a:solidFill>
                <a:effectLst/>
                <a:latin typeface="윤고딕 Semi-Bold" panose="020B0600000101010101" charset="-127"/>
                <a:ea typeface="윤고딕 Semi-Bold" panose="020B0600000101010101" charset="-127"/>
              </a:rPr>
              <a:t>정신질환에 대해 접근성 높은 정보를 제공하며 간단한 진단을 통해 질환의 인지와 발병 원인을 사용자가 쉽게 이해하는 </a:t>
            </a:r>
            <a:r>
              <a:rPr lang="ko-KR" altLang="en-US" sz="2800" dirty="0">
                <a:latin typeface="윤고딕 Semi-Bold" panose="020B0600000101010101" charset="-127"/>
                <a:ea typeface="윤고딕 Semi-Bold" panose="020B0600000101010101" charset="-127"/>
                <a:cs typeface="Aharoni" panose="02010803020104030203" pitchFamily="2" charset="-79"/>
              </a:rPr>
              <a:t>목적을 가진 프로젝트이며</a:t>
            </a:r>
            <a:r>
              <a:rPr lang="en-US" altLang="ko-KR" sz="2800" dirty="0">
                <a:latin typeface="윤고딕 Semi-Bold" panose="020B0600000101010101" charset="-127"/>
                <a:ea typeface="윤고딕 Semi-Bold" panose="020B0600000101010101" charset="-127"/>
                <a:cs typeface="Aharoni" panose="02010803020104030203" pitchFamily="2" charset="-79"/>
              </a:rPr>
              <a:t>,</a:t>
            </a:r>
            <a:r>
              <a:rPr lang="ko-KR" altLang="en-US" sz="2800" dirty="0">
                <a:latin typeface="윤고딕 Semi-Bold" panose="020B0600000101010101" charset="-127"/>
                <a:ea typeface="윤고딕 Semi-Bold" panose="020B0600000101010101" charset="-127"/>
                <a:cs typeface="Aharoni" panose="02010803020104030203" pitchFamily="2" charset="-79"/>
              </a:rPr>
              <a:t> 커뮤니티로 각자의 상황과 정보</a:t>
            </a:r>
            <a:r>
              <a:rPr lang="en-US" altLang="ko-KR" sz="2800" dirty="0">
                <a:latin typeface="윤고딕 Semi-Bold" panose="020B0600000101010101" charset="-127"/>
                <a:ea typeface="윤고딕 Semi-Bold" panose="020B0600000101010101" charset="-127"/>
                <a:cs typeface="Aharoni" panose="02010803020104030203" pitchFamily="2" charset="-79"/>
              </a:rPr>
              <a:t>, </a:t>
            </a:r>
            <a:r>
              <a:rPr lang="ko-KR" altLang="en-US" sz="2800" dirty="0">
                <a:latin typeface="윤고딕 Semi-Bold" panose="020B0600000101010101" charset="-127"/>
                <a:ea typeface="윤고딕 Semi-Bold" panose="020B0600000101010101" charset="-127"/>
                <a:cs typeface="Aharoni" panose="02010803020104030203" pitchFamily="2" charset="-79"/>
              </a:rPr>
              <a:t>의견들을 공유한 후 인식개선을 도울 수 있는 서비스 제공을 구상하며 제작하게 되었습니다</a:t>
            </a:r>
            <a:r>
              <a:rPr lang="en-US" altLang="ko-KR" sz="2800" dirty="0">
                <a:latin typeface="윤고딕 Semi-Bold" panose="020B0600000101010101" charset="-127"/>
                <a:ea typeface="윤고딕 Semi-Bold" panose="020B0600000101010101" charset="-127"/>
                <a:cs typeface="Aharoni" panose="02010803020104030203" pitchFamily="2" charset="-79"/>
              </a:rPr>
              <a:t>.</a:t>
            </a:r>
            <a:endParaRPr lang="ko-KR" altLang="en-US" sz="2800" dirty="0">
              <a:latin typeface="윤고딕 Semi-Bold" panose="020B0600000101010101" charset="-127"/>
              <a:ea typeface="윤고딕 Semi-Bold" panose="020B0600000101010101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40810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70439" y="-414058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테이블 정의서 </a:t>
            </a:r>
            <a:r>
              <a:rPr lang="en-US" altLang="ko-KR" sz="4800" dirty="0">
                <a:ea typeface="TDTD평고딕"/>
              </a:rPr>
              <a:t>-</a:t>
            </a:r>
            <a:r>
              <a:rPr lang="ko-KR" altLang="en-US" sz="4800" dirty="0">
                <a:ea typeface="TDTD평고딕"/>
              </a:rPr>
              <a:t>임유정</a:t>
            </a:r>
            <a:endParaRPr lang="en-US" sz="4800" dirty="0">
              <a:ea typeface="TDTD평고딕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7DC429-EA00-AFE6-E7C0-307FD5514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029408"/>
            <a:ext cx="11887200" cy="24588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A2CA5A-B8E0-B3BF-9F46-B3F07E852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6326506"/>
            <a:ext cx="11887200" cy="245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49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70439" y="-414058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테이블 정의서 </a:t>
            </a:r>
            <a:r>
              <a:rPr lang="en-US" altLang="ko-KR" sz="4800" dirty="0">
                <a:ea typeface="TDTD평고딕"/>
              </a:rPr>
              <a:t>-</a:t>
            </a:r>
            <a:r>
              <a:rPr lang="ko-KR" altLang="en-US" sz="4800" dirty="0">
                <a:ea typeface="TDTD평고딕"/>
              </a:rPr>
              <a:t>김진환</a:t>
            </a:r>
            <a:endParaRPr lang="en-US" sz="4800" dirty="0">
              <a:ea typeface="TDTD평고딕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800078-07EC-B762-F154-860179AC7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767766"/>
            <a:ext cx="12420600" cy="20553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1CA6B9-5DBE-3EE5-E455-CD6FBBE6F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247" y="5433107"/>
            <a:ext cx="12268200" cy="19931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614077F-0FA9-D7C8-3F3B-A144D3A80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247" y="8036258"/>
            <a:ext cx="12268200" cy="199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843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2645" y="-414059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정신 건강데이터 </a:t>
            </a: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EDA</a:t>
            </a:r>
            <a:endParaRPr lang="en-US" sz="4800" dirty="0"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10" name="流程图: 接点 9">
            <a:extLst>
              <a:ext uri="{FF2B5EF4-FFF2-40B4-BE49-F238E27FC236}">
                <a16:creationId xmlns:a16="http://schemas.microsoft.com/office/drawing/2014/main" id="{176F9261-E50B-1947-70B2-86F053901E1B}"/>
              </a:ext>
            </a:extLst>
          </p:cNvPr>
          <p:cNvSpPr/>
          <p:nvPr/>
        </p:nvSpPr>
        <p:spPr>
          <a:xfrm>
            <a:off x="2877671" y="3570933"/>
            <a:ext cx="2286000" cy="2209800"/>
          </a:xfrm>
          <a:prstGeom prst="flowChartConnector">
            <a:avLst/>
          </a:prstGeom>
          <a:solidFill>
            <a:srgbClr val="FF81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TDTD평고딕" panose="020B0600000101010101" charset="-127"/>
                <a:ea typeface="TDTD평고딕" panose="020B0600000101010101" charset="-127"/>
              </a:rPr>
              <a:t>지역별</a:t>
            </a:r>
          </a:p>
        </p:txBody>
      </p:sp>
      <p:sp>
        <p:nvSpPr>
          <p:cNvPr id="12" name="流程图: 接点 11">
            <a:extLst>
              <a:ext uri="{FF2B5EF4-FFF2-40B4-BE49-F238E27FC236}">
                <a16:creationId xmlns:a16="http://schemas.microsoft.com/office/drawing/2014/main" id="{9861C78B-02AD-3BF9-BD41-757005827626}"/>
              </a:ext>
            </a:extLst>
          </p:cNvPr>
          <p:cNvSpPr/>
          <p:nvPr/>
        </p:nvSpPr>
        <p:spPr>
          <a:xfrm>
            <a:off x="1586877" y="5688793"/>
            <a:ext cx="2286000" cy="2209800"/>
          </a:xfrm>
          <a:prstGeom prst="flowChartConnector">
            <a:avLst/>
          </a:prstGeom>
          <a:solidFill>
            <a:srgbClr val="FF81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TDTD평고딕" panose="020B0600000101010101" charset="-127"/>
                <a:ea typeface="TDTD평고딕" panose="020B0600000101010101" charset="-127"/>
              </a:rPr>
              <a:t>질환별</a:t>
            </a:r>
            <a:endParaRPr lang="ko-KR" altLang="en-US" sz="3200" dirty="0"/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12D58BBF-966A-2147-3792-B66784023F16}"/>
              </a:ext>
            </a:extLst>
          </p:cNvPr>
          <p:cNvSpPr/>
          <p:nvPr/>
        </p:nvSpPr>
        <p:spPr>
          <a:xfrm>
            <a:off x="4168465" y="5655546"/>
            <a:ext cx="2286000" cy="2209800"/>
          </a:xfrm>
          <a:prstGeom prst="flowChartConnector">
            <a:avLst/>
          </a:prstGeom>
          <a:solidFill>
            <a:srgbClr val="FF81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TDTD평고딕" panose="020B0600000101010101" charset="-127"/>
                <a:ea typeface="TDTD평고딕" panose="020B0600000101010101" charset="-127"/>
              </a:rPr>
              <a:t>나이별</a:t>
            </a:r>
            <a:endParaRPr lang="ko-KR" altLang="en-US" sz="3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1587C2-B26A-C769-9035-4F950F8F4D6D}"/>
              </a:ext>
            </a:extLst>
          </p:cNvPr>
          <p:cNvSpPr txBox="1"/>
          <p:nvPr/>
        </p:nvSpPr>
        <p:spPr>
          <a:xfrm>
            <a:off x="8399929" y="2782460"/>
            <a:ext cx="7010400" cy="648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0" i="0" dirty="0">
                <a:solidFill>
                  <a:srgbClr val="0D0D0D"/>
                </a:solidFill>
                <a:effectLst/>
                <a:latin typeface="윤고딕 Semi-Bold" panose="020B0600000101010101" charset="-127"/>
                <a:ea typeface="윤고딕 Semi-Bold" panose="020B0600000101010101" charset="-127"/>
              </a:rPr>
              <a:t>시장 조사와 사전 데이터 수집을 통해 대부분의 정신 건강 관련 데이터는 지역</a:t>
            </a:r>
            <a:r>
              <a:rPr lang="en-US" altLang="ko-KR" sz="2800" b="0" i="0" dirty="0">
                <a:solidFill>
                  <a:srgbClr val="0D0D0D"/>
                </a:solidFill>
                <a:effectLst/>
                <a:latin typeface="윤고딕 Semi-Bold" panose="020B0600000101010101" charset="-127"/>
                <a:ea typeface="윤고딕 Semi-Bold" panose="020B0600000101010101" charset="-127"/>
              </a:rPr>
              <a:t>, </a:t>
            </a:r>
            <a:r>
              <a:rPr lang="ko-KR" altLang="en-US" sz="2800" b="0" i="0" dirty="0">
                <a:solidFill>
                  <a:srgbClr val="0D0D0D"/>
                </a:solidFill>
                <a:effectLst/>
                <a:latin typeface="윤고딕 Semi-Bold" panose="020B0600000101010101" charset="-127"/>
                <a:ea typeface="윤고딕 Semi-Bold" panose="020B0600000101010101" charset="-127"/>
              </a:rPr>
              <a:t>정신 질환</a:t>
            </a:r>
            <a:r>
              <a:rPr lang="en-US" altLang="ko-KR" sz="2800" b="0" i="0" dirty="0">
                <a:solidFill>
                  <a:srgbClr val="0D0D0D"/>
                </a:solidFill>
                <a:effectLst/>
                <a:latin typeface="윤고딕 Semi-Bold" panose="020B0600000101010101" charset="-127"/>
                <a:ea typeface="윤고딕 Semi-Bold" panose="020B0600000101010101" charset="-127"/>
              </a:rPr>
              <a:t>, </a:t>
            </a:r>
            <a:r>
              <a:rPr lang="ko-KR" altLang="en-US" sz="2800" b="0" i="0" dirty="0">
                <a:solidFill>
                  <a:srgbClr val="0D0D0D"/>
                </a:solidFill>
                <a:effectLst/>
                <a:latin typeface="윤고딕 Semi-Bold" panose="020B0600000101010101" charset="-127"/>
                <a:ea typeface="윤고딕 Semi-Bold" panose="020B0600000101010101" charset="-127"/>
              </a:rPr>
              <a:t>연령 세 가지 측면으로 대략적으로 분류될 수 있음을 발견할 수 있습니다</a:t>
            </a:r>
            <a:r>
              <a:rPr lang="en-US" altLang="ko-KR" sz="2800" b="0" i="0" dirty="0">
                <a:solidFill>
                  <a:srgbClr val="0D0D0D"/>
                </a:solidFill>
                <a:effectLst/>
                <a:latin typeface="윤고딕 Semi-Bold" panose="020B0600000101010101" charset="-127"/>
                <a:ea typeface="윤고딕 Semi-Bold" panose="020B0600000101010101" charset="-127"/>
              </a:rPr>
              <a:t>. </a:t>
            </a:r>
            <a:r>
              <a:rPr lang="ko-KR" altLang="en-US" sz="2800" b="0" i="0" dirty="0">
                <a:solidFill>
                  <a:srgbClr val="0D0D0D"/>
                </a:solidFill>
                <a:effectLst/>
                <a:latin typeface="윤고딕 Semi-Bold" panose="020B0600000101010101" charset="-127"/>
                <a:ea typeface="윤고딕 Semi-Bold" panose="020B0600000101010101" charset="-127"/>
              </a:rPr>
              <a:t>이러한 다양한 측면에서의 데이터 분석은 효과적인 정책 및 개입 전략을 수립하는 데 중요한 역할을 합니다</a:t>
            </a:r>
            <a:r>
              <a:rPr lang="en-US" altLang="ko-KR" sz="2800" b="0" i="0" dirty="0">
                <a:solidFill>
                  <a:srgbClr val="0D0D0D"/>
                </a:solidFill>
                <a:effectLst/>
                <a:latin typeface="윤고딕 Semi-Bold" panose="020B0600000101010101" charset="-127"/>
                <a:ea typeface="윤고딕 Semi-Bold" panose="020B0600000101010101" charset="-127"/>
              </a:rPr>
              <a:t>. </a:t>
            </a:r>
            <a:r>
              <a:rPr lang="ko-KR" altLang="en-US" sz="2800" b="0" i="0" dirty="0">
                <a:solidFill>
                  <a:srgbClr val="0D0D0D"/>
                </a:solidFill>
                <a:effectLst/>
                <a:latin typeface="윤고딕 Semi-Bold" panose="020B0600000101010101" charset="-127"/>
                <a:ea typeface="윤고딕 Semi-Bold" panose="020B0600000101010101" charset="-127"/>
              </a:rPr>
              <a:t>따라서 수집된 데이터를 이 세 가지 측면을 중심으로 철저하게 분석하여 정확한 인사이트를 얻는 것이 필수적입니다</a:t>
            </a:r>
            <a:r>
              <a:rPr lang="en-US" altLang="ko-KR" sz="2800" b="0" i="0" dirty="0">
                <a:solidFill>
                  <a:srgbClr val="0D0D0D"/>
                </a:solidFill>
                <a:effectLst/>
                <a:latin typeface="윤고딕 Semi-Bold" panose="020B0600000101010101" charset="-127"/>
                <a:ea typeface="윤고딕 Semi-Bold" panose="020B0600000101010101" charset="-127"/>
              </a:rPr>
              <a:t>.</a:t>
            </a:r>
            <a:endParaRPr lang="ko-KR" altLang="en-US" sz="2800" dirty="0">
              <a:latin typeface="윤고딕 Semi-Bold" panose="020B0600000101010101" charset="-127"/>
              <a:ea typeface="윤고딕 Semi-Bold" panose="020B0600000101010101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33131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2645" y="-414059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정신 건강데이터 </a:t>
            </a: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EDA</a:t>
            </a:r>
            <a:r>
              <a:rPr lang="en-US" altLang="ko-KR" sz="4800" dirty="0">
                <a:ea typeface="TDTD평고딕"/>
              </a:rPr>
              <a:t> -</a:t>
            </a:r>
            <a:r>
              <a:rPr lang="ko-KR" altLang="en-US" sz="4800" dirty="0">
                <a:ea typeface="TDTD평고딕"/>
              </a:rPr>
              <a:t>지역별</a:t>
            </a:r>
            <a:endParaRPr lang="en-US" sz="4800" dirty="0">
              <a:latin typeface="TDTD평고딕" panose="020B0600000101010101" charset="-127"/>
              <a:ea typeface="TDTD평고딕" panose="020B0600000101010101" charset="-127"/>
            </a:endParaRPr>
          </a:p>
        </p:txBody>
      </p:sp>
      <p:pic>
        <p:nvPicPr>
          <p:cNvPr id="17" name="图片 16" descr="图表, 条形图&#10;&#10;描述已自动生成">
            <a:extLst>
              <a:ext uri="{FF2B5EF4-FFF2-40B4-BE49-F238E27FC236}">
                <a16:creationId xmlns:a16="http://schemas.microsoft.com/office/drawing/2014/main" id="{A974B247-3CFC-B83F-4648-E86BE643E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984" y="3181702"/>
            <a:ext cx="10259948" cy="680832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074D36-10AE-FD08-5BC8-130AD564C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7" y="3139319"/>
            <a:ext cx="6595259" cy="685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0936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2645" y="-414059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정신 건강데이터 </a:t>
            </a: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EDA</a:t>
            </a:r>
            <a:r>
              <a:rPr lang="en-US" altLang="ko-KR" sz="4800" dirty="0">
                <a:ea typeface="TDTD평고딕"/>
              </a:rPr>
              <a:t> -</a:t>
            </a:r>
            <a:r>
              <a:rPr lang="ko-KR" altLang="en-US" sz="4800" dirty="0">
                <a:ea typeface="TDTD평고딕"/>
              </a:rPr>
              <a:t>질환별</a:t>
            </a:r>
            <a:endParaRPr lang="en-US" sz="4800" dirty="0">
              <a:latin typeface="TDTD평고딕" panose="020B0600000101010101" charset="-127"/>
              <a:ea typeface="TDTD평고딕" panose="020B0600000101010101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6C78B48-8E46-1A3F-3E04-4F7ECCA29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65" y="2618701"/>
            <a:ext cx="7086600" cy="704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D7EBBB04-DFF7-6D8C-C6CE-673E93A4E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749341"/>
            <a:ext cx="10295686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21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2645" y="-414059"/>
            <a:ext cx="16602146" cy="7969985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정신 건강데이터 </a:t>
            </a:r>
            <a:r>
              <a:rPr lang="en-US" altLang="ko-KR" sz="8800" dirty="0">
                <a:solidFill>
                  <a:srgbClr val="FF811A"/>
                </a:solidFill>
                <a:latin typeface="TDTD평고딕" panose="020B0600000101010101" charset="-127"/>
                <a:ea typeface="TDTD평고딕" panose="020B0600000101010101" charset="-127"/>
              </a:rPr>
              <a:t>EDA</a:t>
            </a:r>
            <a:r>
              <a:rPr lang="en-US" altLang="ko-KR" sz="4800" dirty="0">
                <a:ea typeface="TDTD평고딕"/>
              </a:rPr>
              <a:t> -</a:t>
            </a:r>
            <a:r>
              <a:rPr lang="ko-KR" altLang="en-US" sz="4800" dirty="0">
                <a:ea typeface="TDTD평고딕"/>
              </a:rPr>
              <a:t>질환별</a:t>
            </a:r>
            <a:endParaRPr lang="en-US" sz="4800" dirty="0">
              <a:latin typeface="TDTD평고딕" panose="020B0600000101010101" charset="-127"/>
              <a:ea typeface="TDTD평고딕" panose="020B0600000101010101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9C4C6E-B93F-C877-02AB-77369EF87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530013"/>
            <a:ext cx="11594480" cy="763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4649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4441" y="3586760"/>
            <a:ext cx="3316068" cy="6398134"/>
            <a:chOff x="0" y="0"/>
            <a:chExt cx="2823341" cy="68053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23341" cy="6805328"/>
            </a:xfrm>
            <a:custGeom>
              <a:avLst/>
              <a:gdLst/>
              <a:ahLst/>
              <a:cxnLst/>
              <a:rect l="l" t="t" r="r" b="b"/>
              <a:pathLst>
                <a:path w="2823341" h="6805328">
                  <a:moveTo>
                    <a:pt x="2698881" y="6805328"/>
                  </a:moveTo>
                  <a:lnTo>
                    <a:pt x="124460" y="6805328"/>
                  </a:lnTo>
                  <a:cubicBezTo>
                    <a:pt x="55880" y="6805328"/>
                    <a:pt x="0" y="6749448"/>
                    <a:pt x="0" y="668086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98881" y="0"/>
                  </a:lnTo>
                  <a:cubicBezTo>
                    <a:pt x="2767461" y="0"/>
                    <a:pt x="2823341" y="55880"/>
                    <a:pt x="2823341" y="124460"/>
                  </a:cubicBezTo>
                  <a:lnTo>
                    <a:pt x="2823341" y="6680868"/>
                  </a:lnTo>
                  <a:cubicBezTo>
                    <a:pt x="2823341" y="6749448"/>
                    <a:pt x="2767461" y="6805328"/>
                    <a:pt x="2698881" y="6805328"/>
                  </a:cubicBezTo>
                  <a:close/>
                </a:path>
              </a:pathLst>
            </a:custGeom>
            <a:solidFill>
              <a:srgbClr val="FFF9D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024168" y="3586760"/>
            <a:ext cx="3316068" cy="6398134"/>
            <a:chOff x="0" y="0"/>
            <a:chExt cx="2823341" cy="68053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23341" cy="6805328"/>
            </a:xfrm>
            <a:custGeom>
              <a:avLst/>
              <a:gdLst/>
              <a:ahLst/>
              <a:cxnLst/>
              <a:rect l="l" t="t" r="r" b="b"/>
              <a:pathLst>
                <a:path w="2823341" h="6805328">
                  <a:moveTo>
                    <a:pt x="2698881" y="6805328"/>
                  </a:moveTo>
                  <a:lnTo>
                    <a:pt x="124460" y="6805328"/>
                  </a:lnTo>
                  <a:cubicBezTo>
                    <a:pt x="55880" y="6805328"/>
                    <a:pt x="0" y="6749448"/>
                    <a:pt x="0" y="668086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98881" y="0"/>
                  </a:lnTo>
                  <a:cubicBezTo>
                    <a:pt x="2767461" y="0"/>
                    <a:pt x="2823341" y="55880"/>
                    <a:pt x="2823341" y="124460"/>
                  </a:cubicBezTo>
                  <a:lnTo>
                    <a:pt x="2823341" y="6680868"/>
                  </a:lnTo>
                  <a:cubicBezTo>
                    <a:pt x="2823341" y="6749448"/>
                    <a:pt x="2767461" y="6805328"/>
                    <a:pt x="2698881" y="6805328"/>
                  </a:cubicBezTo>
                  <a:close/>
                </a:path>
              </a:pathLst>
            </a:custGeom>
            <a:solidFill>
              <a:srgbClr val="FFEFF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503895" y="3586760"/>
            <a:ext cx="3316068" cy="6398134"/>
            <a:chOff x="0" y="0"/>
            <a:chExt cx="2823341" cy="68053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23341" cy="6805328"/>
            </a:xfrm>
            <a:custGeom>
              <a:avLst/>
              <a:gdLst/>
              <a:ahLst/>
              <a:cxnLst/>
              <a:rect l="l" t="t" r="r" b="b"/>
              <a:pathLst>
                <a:path w="2823341" h="6805328">
                  <a:moveTo>
                    <a:pt x="2698881" y="6805328"/>
                  </a:moveTo>
                  <a:lnTo>
                    <a:pt x="124460" y="6805328"/>
                  </a:lnTo>
                  <a:cubicBezTo>
                    <a:pt x="55880" y="6805328"/>
                    <a:pt x="0" y="6749448"/>
                    <a:pt x="0" y="668086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98881" y="0"/>
                  </a:lnTo>
                  <a:cubicBezTo>
                    <a:pt x="2767461" y="0"/>
                    <a:pt x="2823341" y="55880"/>
                    <a:pt x="2823341" y="124460"/>
                  </a:cubicBezTo>
                  <a:lnTo>
                    <a:pt x="2823341" y="6680868"/>
                  </a:lnTo>
                  <a:cubicBezTo>
                    <a:pt x="2823341" y="6749448"/>
                    <a:pt x="2767461" y="6805328"/>
                    <a:pt x="2698881" y="6805328"/>
                  </a:cubicBezTo>
                  <a:close/>
                </a:path>
              </a:pathLst>
            </a:custGeom>
            <a:solidFill>
              <a:srgbClr val="E7F7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983622" y="3586760"/>
            <a:ext cx="3316068" cy="6398134"/>
            <a:chOff x="0" y="0"/>
            <a:chExt cx="2823341" cy="68053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23341" cy="6805328"/>
            </a:xfrm>
            <a:custGeom>
              <a:avLst/>
              <a:gdLst/>
              <a:ahLst/>
              <a:cxnLst/>
              <a:rect l="l" t="t" r="r" b="b"/>
              <a:pathLst>
                <a:path w="2823341" h="6805328">
                  <a:moveTo>
                    <a:pt x="2698881" y="6805328"/>
                  </a:moveTo>
                  <a:lnTo>
                    <a:pt x="124460" y="6805328"/>
                  </a:lnTo>
                  <a:cubicBezTo>
                    <a:pt x="55880" y="6805328"/>
                    <a:pt x="0" y="6749448"/>
                    <a:pt x="0" y="668086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98881" y="0"/>
                  </a:lnTo>
                  <a:cubicBezTo>
                    <a:pt x="2767461" y="0"/>
                    <a:pt x="2823341" y="55880"/>
                    <a:pt x="2823341" y="124460"/>
                  </a:cubicBezTo>
                  <a:lnTo>
                    <a:pt x="2823341" y="6680868"/>
                  </a:lnTo>
                  <a:cubicBezTo>
                    <a:pt x="2823341" y="6749448"/>
                    <a:pt x="2767461" y="6805328"/>
                    <a:pt x="2698881" y="6805328"/>
                  </a:cubicBezTo>
                  <a:close/>
                </a:path>
              </a:pathLst>
            </a:custGeom>
            <a:solidFill>
              <a:srgbClr val="E9FFEC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463350" y="3586760"/>
            <a:ext cx="3316068" cy="6398134"/>
            <a:chOff x="0" y="0"/>
            <a:chExt cx="2823341" cy="680532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23341" cy="6805328"/>
            </a:xfrm>
            <a:custGeom>
              <a:avLst/>
              <a:gdLst/>
              <a:ahLst/>
              <a:cxnLst/>
              <a:rect l="l" t="t" r="r" b="b"/>
              <a:pathLst>
                <a:path w="2823341" h="6805328">
                  <a:moveTo>
                    <a:pt x="2698881" y="6805328"/>
                  </a:moveTo>
                  <a:lnTo>
                    <a:pt x="124460" y="6805328"/>
                  </a:lnTo>
                  <a:cubicBezTo>
                    <a:pt x="55880" y="6805328"/>
                    <a:pt x="0" y="6749448"/>
                    <a:pt x="0" y="668086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98881" y="0"/>
                  </a:lnTo>
                  <a:cubicBezTo>
                    <a:pt x="2767461" y="0"/>
                    <a:pt x="2823341" y="55880"/>
                    <a:pt x="2823341" y="124460"/>
                  </a:cubicBezTo>
                  <a:lnTo>
                    <a:pt x="2823341" y="6680868"/>
                  </a:lnTo>
                  <a:cubicBezTo>
                    <a:pt x="2823341" y="6749448"/>
                    <a:pt x="2767461" y="6805328"/>
                    <a:pt x="2698881" y="6805328"/>
                  </a:cubicBezTo>
                  <a:close/>
                </a:path>
              </a:pathLst>
            </a:custGeom>
            <a:solidFill>
              <a:srgbClr val="E9EB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44441" y="2950626"/>
            <a:ext cx="3316068" cy="636134"/>
            <a:chOff x="0" y="0"/>
            <a:chExt cx="4421424" cy="105960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4421424" cy="1059603"/>
              <a:chOff x="0" y="0"/>
              <a:chExt cx="2823341" cy="67661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823341" cy="676620"/>
              </a:xfrm>
              <a:custGeom>
                <a:avLst/>
                <a:gdLst/>
                <a:ahLst/>
                <a:cxnLst/>
                <a:rect l="l" t="t" r="r" b="b"/>
                <a:pathLst>
                  <a:path w="2823341" h="676620">
                    <a:moveTo>
                      <a:pt x="2698881" y="676619"/>
                    </a:moveTo>
                    <a:lnTo>
                      <a:pt x="124460" y="676619"/>
                    </a:lnTo>
                    <a:cubicBezTo>
                      <a:pt x="55880" y="676619"/>
                      <a:pt x="0" y="620739"/>
                      <a:pt x="0" y="5521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98881" y="0"/>
                    </a:lnTo>
                    <a:cubicBezTo>
                      <a:pt x="2767461" y="0"/>
                      <a:pt x="2823341" y="55880"/>
                      <a:pt x="2823341" y="124460"/>
                    </a:cubicBezTo>
                    <a:lnTo>
                      <a:pt x="2823341" y="552160"/>
                    </a:lnTo>
                    <a:cubicBezTo>
                      <a:pt x="2823341" y="620739"/>
                      <a:pt x="2767461" y="676620"/>
                      <a:pt x="2698881" y="676620"/>
                    </a:cubicBezTo>
                    <a:close/>
                  </a:path>
                </a:pathLst>
              </a:custGeom>
              <a:solidFill>
                <a:srgbClr val="FFB00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377011" y="299085"/>
              <a:ext cx="3667401" cy="598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ko-KR" altLang="en-US" sz="2500" dirty="0">
                  <a:solidFill>
                    <a:srgbClr val="FFFFFF"/>
                  </a:solidFill>
                  <a:latin typeface="DM Sans Bold"/>
                </a:rPr>
                <a:t>개발 언어</a:t>
              </a:r>
              <a:endParaRPr lang="en-US" sz="2500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24168" y="2950626"/>
            <a:ext cx="3316068" cy="636134"/>
            <a:chOff x="0" y="0"/>
            <a:chExt cx="4421424" cy="105960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4421424" cy="1059603"/>
              <a:chOff x="0" y="0"/>
              <a:chExt cx="2823341" cy="67661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823341" cy="676620"/>
              </a:xfrm>
              <a:custGeom>
                <a:avLst/>
                <a:gdLst/>
                <a:ahLst/>
                <a:cxnLst/>
                <a:rect l="l" t="t" r="r" b="b"/>
                <a:pathLst>
                  <a:path w="2823341" h="676620">
                    <a:moveTo>
                      <a:pt x="2698881" y="676619"/>
                    </a:moveTo>
                    <a:lnTo>
                      <a:pt x="124460" y="676619"/>
                    </a:lnTo>
                    <a:cubicBezTo>
                      <a:pt x="55880" y="676619"/>
                      <a:pt x="0" y="620739"/>
                      <a:pt x="0" y="5521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98881" y="0"/>
                    </a:lnTo>
                    <a:cubicBezTo>
                      <a:pt x="2767461" y="0"/>
                      <a:pt x="2823341" y="55880"/>
                      <a:pt x="2823341" y="124460"/>
                    </a:cubicBezTo>
                    <a:lnTo>
                      <a:pt x="2823341" y="552160"/>
                    </a:lnTo>
                    <a:cubicBezTo>
                      <a:pt x="2823341" y="620739"/>
                      <a:pt x="2767461" y="676620"/>
                      <a:pt x="2698881" y="676620"/>
                    </a:cubicBezTo>
                    <a:close/>
                  </a:path>
                </a:pathLst>
              </a:custGeom>
              <a:solidFill>
                <a:srgbClr val="FF63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40195" y="299085"/>
              <a:ext cx="3941035" cy="598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ko-KR" altLang="en-US" sz="2500" dirty="0">
                  <a:solidFill>
                    <a:srgbClr val="FFFFFF"/>
                  </a:solidFill>
                  <a:latin typeface="DM Sans Bold"/>
                </a:rPr>
                <a:t>웹 프레임워크</a:t>
              </a:r>
              <a:endParaRPr lang="en-US" sz="2500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503895" y="2950626"/>
            <a:ext cx="3316068" cy="636134"/>
            <a:chOff x="0" y="0"/>
            <a:chExt cx="4421424" cy="1059603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421424" cy="1059603"/>
              <a:chOff x="0" y="0"/>
              <a:chExt cx="2823341" cy="67661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823341" cy="676620"/>
              </a:xfrm>
              <a:custGeom>
                <a:avLst/>
                <a:gdLst/>
                <a:ahLst/>
                <a:cxnLst/>
                <a:rect l="l" t="t" r="r" b="b"/>
                <a:pathLst>
                  <a:path w="2823341" h="676620">
                    <a:moveTo>
                      <a:pt x="2698881" y="676619"/>
                    </a:moveTo>
                    <a:lnTo>
                      <a:pt x="124460" y="676619"/>
                    </a:lnTo>
                    <a:cubicBezTo>
                      <a:pt x="55880" y="676619"/>
                      <a:pt x="0" y="620739"/>
                      <a:pt x="0" y="5521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98881" y="0"/>
                    </a:lnTo>
                    <a:cubicBezTo>
                      <a:pt x="2767461" y="0"/>
                      <a:pt x="2823341" y="55880"/>
                      <a:pt x="2823341" y="124460"/>
                    </a:cubicBezTo>
                    <a:lnTo>
                      <a:pt x="2823341" y="552160"/>
                    </a:lnTo>
                    <a:cubicBezTo>
                      <a:pt x="2823341" y="620739"/>
                      <a:pt x="2767461" y="676620"/>
                      <a:pt x="2698881" y="676620"/>
                    </a:cubicBezTo>
                    <a:close/>
                  </a:path>
                </a:pathLst>
              </a:custGeom>
              <a:solidFill>
                <a:srgbClr val="001C8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03083" y="365759"/>
              <a:ext cx="3815257" cy="432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0"/>
                </a:lnSpc>
                <a:spcBef>
                  <a:spcPct val="0"/>
                </a:spcBef>
              </a:pPr>
              <a:r>
                <a:rPr lang="ko-KR" altLang="en-US" sz="2500" dirty="0">
                  <a:solidFill>
                    <a:srgbClr val="FFFFFF"/>
                  </a:solidFill>
                  <a:latin typeface="DM Sans Bold"/>
                </a:rPr>
                <a:t>데이터 베이스</a:t>
              </a:r>
              <a:endParaRPr lang="en-US" sz="2500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983622" y="2950626"/>
            <a:ext cx="3316068" cy="636134"/>
            <a:chOff x="0" y="0"/>
            <a:chExt cx="4421424" cy="1059603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4421424" cy="1059603"/>
              <a:chOff x="0" y="0"/>
              <a:chExt cx="2823341" cy="676619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823341" cy="676620"/>
              </a:xfrm>
              <a:custGeom>
                <a:avLst/>
                <a:gdLst/>
                <a:ahLst/>
                <a:cxnLst/>
                <a:rect l="l" t="t" r="r" b="b"/>
                <a:pathLst>
                  <a:path w="2823341" h="676620">
                    <a:moveTo>
                      <a:pt x="2698881" y="676619"/>
                    </a:moveTo>
                    <a:lnTo>
                      <a:pt x="124460" y="676619"/>
                    </a:lnTo>
                    <a:cubicBezTo>
                      <a:pt x="55880" y="676619"/>
                      <a:pt x="0" y="620739"/>
                      <a:pt x="0" y="5521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98881" y="0"/>
                    </a:lnTo>
                    <a:cubicBezTo>
                      <a:pt x="2767461" y="0"/>
                      <a:pt x="2823341" y="55880"/>
                      <a:pt x="2823341" y="124460"/>
                    </a:cubicBezTo>
                    <a:lnTo>
                      <a:pt x="2823341" y="552160"/>
                    </a:lnTo>
                    <a:cubicBezTo>
                      <a:pt x="2823341" y="620739"/>
                      <a:pt x="2767461" y="676620"/>
                      <a:pt x="2698881" y="67662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306432" y="365759"/>
              <a:ext cx="3808560" cy="432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0"/>
                </a:lnSpc>
                <a:spcBef>
                  <a:spcPct val="0"/>
                </a:spcBef>
              </a:pPr>
              <a:r>
                <a:rPr lang="ko-KR" altLang="en-US" sz="2500" dirty="0">
                  <a:solidFill>
                    <a:srgbClr val="FFFFFF"/>
                  </a:solidFill>
                  <a:latin typeface="DM Sans Bold"/>
                </a:rPr>
                <a:t>협업</a:t>
              </a:r>
              <a:endParaRPr lang="en-US" sz="2500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463350" y="2950626"/>
            <a:ext cx="3316068" cy="636134"/>
            <a:chOff x="0" y="0"/>
            <a:chExt cx="4421424" cy="1059603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4421424" cy="1059603"/>
              <a:chOff x="0" y="0"/>
              <a:chExt cx="2823341" cy="676619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823341" cy="676620"/>
              </a:xfrm>
              <a:custGeom>
                <a:avLst/>
                <a:gdLst/>
                <a:ahLst/>
                <a:cxnLst/>
                <a:rect l="l" t="t" r="r" b="b"/>
                <a:pathLst>
                  <a:path w="2823341" h="676620">
                    <a:moveTo>
                      <a:pt x="2698881" y="676619"/>
                    </a:moveTo>
                    <a:lnTo>
                      <a:pt x="124460" y="676619"/>
                    </a:lnTo>
                    <a:cubicBezTo>
                      <a:pt x="55880" y="676619"/>
                      <a:pt x="0" y="620739"/>
                      <a:pt x="0" y="5521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98881" y="0"/>
                    </a:lnTo>
                    <a:cubicBezTo>
                      <a:pt x="2767461" y="0"/>
                      <a:pt x="2823341" y="55880"/>
                      <a:pt x="2823341" y="124460"/>
                    </a:cubicBezTo>
                    <a:lnTo>
                      <a:pt x="2823341" y="552160"/>
                    </a:lnTo>
                    <a:cubicBezTo>
                      <a:pt x="2823341" y="620739"/>
                      <a:pt x="2767461" y="676620"/>
                      <a:pt x="2698881" y="676620"/>
                    </a:cubicBezTo>
                    <a:close/>
                  </a:path>
                </a:pathLst>
              </a:custGeom>
              <a:solidFill>
                <a:srgbClr val="541FC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92159" y="365759"/>
              <a:ext cx="4037107" cy="432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0"/>
                </a:lnSpc>
                <a:spcBef>
                  <a:spcPct val="0"/>
                </a:spcBef>
              </a:pPr>
              <a:r>
                <a:rPr lang="ko-KR" altLang="en-US" sz="2500" dirty="0">
                  <a:solidFill>
                    <a:srgbClr val="FFFFFF"/>
                  </a:solidFill>
                  <a:latin typeface="DM Sans Bold"/>
                </a:rPr>
                <a:t>라이브러리</a:t>
              </a:r>
              <a:endParaRPr lang="en-US" sz="2500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sp>
        <p:nvSpPr>
          <p:cNvPr id="102" name="TextBox 18">
            <a:extLst>
              <a:ext uri="{FF2B5EF4-FFF2-40B4-BE49-F238E27FC236}">
                <a16:creationId xmlns:a16="http://schemas.microsoft.com/office/drawing/2014/main" id="{9D6D3D34-AE9D-D1A3-4A3A-394B88AA8500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개발 환경</a:t>
            </a:r>
            <a:endParaRPr lang="en-US" sz="8800" dirty="0">
              <a:solidFill>
                <a:srgbClr val="FF811A"/>
              </a:solidFill>
              <a:ea typeface="TDTD평고딕"/>
            </a:endParaRPr>
          </a:p>
        </p:txBody>
      </p:sp>
      <p:pic>
        <p:nvPicPr>
          <p:cNvPr id="108" name="图片 107" descr="徽标&#10;&#10;描述已自动生成">
            <a:extLst>
              <a:ext uri="{FF2B5EF4-FFF2-40B4-BE49-F238E27FC236}">
                <a16:creationId xmlns:a16="http://schemas.microsoft.com/office/drawing/2014/main" id="{1435F001-4DAE-FC1A-147E-DC0B782B3D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3" y="4090987"/>
            <a:ext cx="2105025" cy="2105025"/>
          </a:xfrm>
          <a:prstGeom prst="rect">
            <a:avLst/>
          </a:prstGeom>
        </p:spPr>
      </p:pic>
      <p:pic>
        <p:nvPicPr>
          <p:cNvPr id="1026" name="Picture 2" descr="Python 수직 로고 - 소셜 미디어 및 로고 아이콘">
            <a:extLst>
              <a:ext uri="{FF2B5EF4-FFF2-40B4-BE49-F238E27FC236}">
                <a16:creationId xmlns:a16="http://schemas.microsoft.com/office/drawing/2014/main" id="{8CC8719C-175A-FAFF-35AB-0F5C54B1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478" y="6896100"/>
            <a:ext cx="1360559" cy="152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ring Boot] Spring Boot">
            <a:extLst>
              <a:ext uri="{FF2B5EF4-FFF2-40B4-BE49-F238E27FC236}">
                <a16:creationId xmlns:a16="http://schemas.microsoft.com/office/drawing/2014/main" id="{596B574A-0897-0FB2-6B4A-D5852592E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14" y="4364320"/>
            <a:ext cx="2968303" cy="155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 official 로고 - 소셜 미디어 및 로고 아이콘">
            <a:extLst>
              <a:ext uri="{FF2B5EF4-FFF2-40B4-BE49-F238E27FC236}">
                <a16:creationId xmlns:a16="http://schemas.microsoft.com/office/drawing/2014/main" id="{2354644D-CE73-9CF7-4C93-3CAE16182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464" y="4375526"/>
            <a:ext cx="2585071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图片 109" descr="图标&#10;&#10;描述已自动生成">
            <a:extLst>
              <a:ext uri="{FF2B5EF4-FFF2-40B4-BE49-F238E27FC236}">
                <a16:creationId xmlns:a16="http://schemas.microsoft.com/office/drawing/2014/main" id="{598B5321-B8D6-34FB-220D-17F17F792C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4364320"/>
            <a:ext cx="1524000" cy="1524000"/>
          </a:xfrm>
          <a:prstGeom prst="rect">
            <a:avLst/>
          </a:prstGeom>
        </p:spPr>
      </p:pic>
      <p:pic>
        <p:nvPicPr>
          <p:cNvPr id="1040" name="Picture 16" descr="Github - 무료 소셜 미디어개 아이콘">
            <a:extLst>
              <a:ext uri="{FF2B5EF4-FFF2-40B4-BE49-F238E27FC236}">
                <a16:creationId xmlns:a16="http://schemas.microsoft.com/office/drawing/2014/main" id="{D5A928E7-BA00-B69F-8A74-5378D087A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799" y="6785827"/>
            <a:ext cx="1298801" cy="129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ython] Pandas의 groupby동작에 대해서 (2편) | 개발자 Story | SKT Enterprise">
            <a:extLst>
              <a:ext uri="{FF2B5EF4-FFF2-40B4-BE49-F238E27FC236}">
                <a16:creationId xmlns:a16="http://schemas.microsoft.com/office/drawing/2014/main" id="{19E24768-8FE3-1DA0-6A52-1282EE72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4249" y="3737752"/>
            <a:ext cx="1658034" cy="165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AutoShape 24" descr="Data visualization (seaborn 총 정리)">
            <a:extLst>
              <a:ext uri="{FF2B5EF4-FFF2-40B4-BE49-F238E27FC236}">
                <a16:creationId xmlns:a16="http://schemas.microsoft.com/office/drawing/2014/main" id="{6256AB88-9F21-2CC5-4D20-F33E3A3639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" name="AutoShape 26" descr="Data visualization (seaborn 총 정리)">
            <a:extLst>
              <a:ext uri="{FF2B5EF4-FFF2-40B4-BE49-F238E27FC236}">
                <a16:creationId xmlns:a16="http://schemas.microsoft.com/office/drawing/2014/main" id="{E35BD7EC-C0FA-8F9F-DA9E-5035B9961F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54" name="Picture 30" descr="Seaborn 라이브러리 모음">
            <a:extLst>
              <a:ext uri="{FF2B5EF4-FFF2-40B4-BE49-F238E27FC236}">
                <a16:creationId xmlns:a16="http://schemas.microsoft.com/office/drawing/2014/main" id="{5F220F6F-8B5B-CDF8-8D45-D1652627A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1030" y="6331811"/>
            <a:ext cx="1544473" cy="154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Brandfetch | Matplotlib Logos &amp; Brand Assets">
            <a:extLst>
              <a:ext uri="{FF2B5EF4-FFF2-40B4-BE49-F238E27FC236}">
                <a16:creationId xmlns:a16="http://schemas.microsoft.com/office/drawing/2014/main" id="{D4C8E333-3878-47D0-17B3-879EB58C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643" y="8290721"/>
            <a:ext cx="2523481" cy="84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ython NumPy만을 위한 반복문 iter (loop) | Big Ben's Log">
            <a:extLst>
              <a:ext uri="{FF2B5EF4-FFF2-40B4-BE49-F238E27FC236}">
                <a16:creationId xmlns:a16="http://schemas.microsoft.com/office/drawing/2014/main" id="{761FEEE4-65C0-6E38-2B9E-9C488C9C4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9663" y="4764281"/>
            <a:ext cx="1593970" cy="159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9329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47725" y="1"/>
            <a:ext cx="12823149" cy="11696700"/>
            <a:chOff x="0" y="0"/>
            <a:chExt cx="12700000" cy="12700000"/>
          </a:xfrm>
        </p:grpSpPr>
        <p:sp>
          <p:nvSpPr>
            <p:cNvPr id="3" name="Freeform 3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FCC3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076325"/>
            <a:ext cx="16843448" cy="1366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647"/>
              </a:lnSpc>
            </a:pPr>
            <a:r>
              <a:rPr lang="en-US" sz="9339" dirty="0">
                <a:solidFill>
                  <a:srgbClr val="FF811A"/>
                </a:solidFill>
                <a:latin typeface="TDTD평고딕"/>
              </a:rPr>
              <a:t>THANK </a:t>
            </a:r>
            <a:r>
              <a:rPr lang="en-US" sz="9339" dirty="0">
                <a:solidFill>
                  <a:srgbClr val="000000"/>
                </a:solidFill>
                <a:latin typeface="TDTD평고딕"/>
              </a:rPr>
              <a:t>YOU</a:t>
            </a:r>
          </a:p>
        </p:txBody>
      </p:sp>
      <p:sp>
        <p:nvSpPr>
          <p:cNvPr id="5" name="Freeform 5"/>
          <p:cNvSpPr/>
          <p:nvPr/>
        </p:nvSpPr>
        <p:spPr>
          <a:xfrm>
            <a:off x="9144000" y="3724239"/>
            <a:ext cx="8138120" cy="5696684"/>
          </a:xfrm>
          <a:custGeom>
            <a:avLst/>
            <a:gdLst/>
            <a:ahLst/>
            <a:cxnLst/>
            <a:rect l="l" t="t" r="r" b="b"/>
            <a:pathLst>
              <a:path w="8138120" h="5696684">
                <a:moveTo>
                  <a:pt x="0" y="0"/>
                </a:moveTo>
                <a:lnTo>
                  <a:pt x="8138120" y="0"/>
                </a:lnTo>
                <a:lnTo>
                  <a:pt x="8138120" y="5696684"/>
                </a:lnTo>
                <a:lnTo>
                  <a:pt x="0" y="5696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2530013"/>
            <a:ext cx="16055848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3B3A556-5B08-5F71-0221-E9EF03692A46}"/>
              </a:ext>
            </a:extLst>
          </p:cNvPr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유사프로그램 분석</a:t>
            </a:r>
            <a:endParaRPr lang="en-US" sz="8800" dirty="0">
              <a:solidFill>
                <a:srgbClr val="FF811A"/>
              </a:solidFill>
              <a:ea typeface="TDTD평고딕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F6E596-E019-53E2-8764-715BE696B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3890140"/>
            <a:ext cx="8115300" cy="55807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12EBCC-6167-50C0-0937-9B4A8DBB1D9E}"/>
              </a:ext>
            </a:extLst>
          </p:cNvPr>
          <p:cNvSpPr txBox="1"/>
          <p:nvPr/>
        </p:nvSpPr>
        <p:spPr>
          <a:xfrm>
            <a:off x="1109382" y="3062389"/>
            <a:ext cx="765361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atin typeface="윤고딕 Semi-Bold" panose="020B0600000101010101" charset="-127"/>
                <a:ea typeface="윤고딕 Semi-Bold" panose="020B0600000101010101" charset="-127"/>
              </a:rPr>
              <a:t>유사 프로그램</a:t>
            </a:r>
            <a:r>
              <a:rPr lang="ko-KR" altLang="en-US" sz="3200" dirty="0"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altLang="ko-KR" sz="3200" b="1" dirty="0">
                <a:latin typeface="윤고딕 Semi-Bold" panose="020B0600000101010101" charset="-127"/>
                <a:ea typeface="윤고딕 Semi-Bold" panose="020B0600000101010101" charset="-127"/>
              </a:rPr>
              <a:t>: </a:t>
            </a:r>
            <a:r>
              <a:rPr lang="ko-KR" altLang="en-US" sz="2800" b="1" dirty="0">
                <a:latin typeface="윤고딕 Semi-Bold" panose="020B0600000101010101" charset="-127"/>
                <a:ea typeface="윤고딕 Semi-Bold" panose="020B0600000101010101" charset="-127"/>
              </a:rPr>
              <a:t>국립 정신 건강센터</a:t>
            </a:r>
            <a:endParaRPr lang="en-US" altLang="ko-KR" sz="2800" b="1" dirty="0">
              <a:latin typeface="윤고딕 Semi-Bold" panose="020B0600000101010101" charset="-127"/>
              <a:ea typeface="윤고딕 Semi-Bold" panose="020B0600000101010101" charset="-127"/>
            </a:endParaRPr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9FAB6CC-7DA4-B13B-88AC-A9ED82565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890139"/>
            <a:ext cx="8115301" cy="557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73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57807" y="3590905"/>
            <a:ext cx="4683038" cy="4683038"/>
            <a:chOff x="0" y="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811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818385" y="3590905"/>
            <a:ext cx="4683038" cy="4683038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811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786577" y="3590905"/>
            <a:ext cx="4683038" cy="4683038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CC3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847155" y="3590905"/>
            <a:ext cx="4683038" cy="4683038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CC3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352866" y="4936240"/>
            <a:ext cx="1492919" cy="996184"/>
          </a:xfrm>
          <a:custGeom>
            <a:avLst/>
            <a:gdLst/>
            <a:ahLst/>
            <a:cxnLst/>
            <a:rect l="l" t="t" r="r" b="b"/>
            <a:pathLst>
              <a:path w="1492919" h="996184">
                <a:moveTo>
                  <a:pt x="0" y="0"/>
                </a:moveTo>
                <a:lnTo>
                  <a:pt x="1492919" y="0"/>
                </a:lnTo>
                <a:lnTo>
                  <a:pt x="1492919" y="996184"/>
                </a:lnTo>
                <a:lnTo>
                  <a:pt x="0" y="996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0531428" y="4802587"/>
            <a:ext cx="1256951" cy="1227241"/>
          </a:xfrm>
          <a:custGeom>
            <a:avLst/>
            <a:gdLst/>
            <a:ahLst/>
            <a:cxnLst/>
            <a:rect l="l" t="t" r="r" b="b"/>
            <a:pathLst>
              <a:path w="1256951" h="1227241">
                <a:moveTo>
                  <a:pt x="0" y="0"/>
                </a:moveTo>
                <a:lnTo>
                  <a:pt x="1256951" y="0"/>
                </a:lnTo>
                <a:lnTo>
                  <a:pt x="1256951" y="1227241"/>
                </a:lnTo>
                <a:lnTo>
                  <a:pt x="0" y="12272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6388350" y="5079072"/>
            <a:ext cx="1499501" cy="853352"/>
          </a:xfrm>
          <a:custGeom>
            <a:avLst/>
            <a:gdLst/>
            <a:ahLst/>
            <a:cxnLst/>
            <a:rect l="l" t="t" r="r" b="b"/>
            <a:pathLst>
              <a:path w="1499501" h="853352">
                <a:moveTo>
                  <a:pt x="0" y="0"/>
                </a:moveTo>
                <a:lnTo>
                  <a:pt x="1499501" y="0"/>
                </a:lnTo>
                <a:lnTo>
                  <a:pt x="1499501" y="853352"/>
                </a:lnTo>
                <a:lnTo>
                  <a:pt x="0" y="853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4664532" y="4936240"/>
            <a:ext cx="1426075" cy="1070852"/>
          </a:xfrm>
          <a:custGeom>
            <a:avLst/>
            <a:gdLst/>
            <a:ahLst/>
            <a:cxnLst/>
            <a:rect l="l" t="t" r="r" b="b"/>
            <a:pathLst>
              <a:path w="1426075" h="1070852">
                <a:moveTo>
                  <a:pt x="0" y="0"/>
                </a:moveTo>
                <a:lnTo>
                  <a:pt x="1426074" y="0"/>
                </a:lnTo>
                <a:lnTo>
                  <a:pt x="1426074" y="1070852"/>
                </a:lnTo>
                <a:lnTo>
                  <a:pt x="0" y="10708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402070" y="6262315"/>
            <a:ext cx="339451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윤고딕 Semi-Bold"/>
                <a:ea typeface="윤고딕 Semi-Bold"/>
              </a:rPr>
              <a:t>자가검진</a:t>
            </a:r>
            <a:endParaRPr lang="en-US" sz="3200" dirty="0">
              <a:solidFill>
                <a:srgbClr val="000000"/>
              </a:solidFill>
              <a:latin typeface="윤고딕 Semi-Bold"/>
              <a:ea typeface="윤고딕 Semi-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440845" y="6262315"/>
            <a:ext cx="339451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ko-KR" altLang="en-US" sz="3200" dirty="0">
                <a:solidFill>
                  <a:srgbClr val="000000"/>
                </a:solidFill>
                <a:ea typeface="윤고딕 Semi-Bold"/>
              </a:rPr>
              <a:t>정신건강정보</a:t>
            </a:r>
            <a:endParaRPr lang="en-US" sz="3200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469615" y="6262315"/>
            <a:ext cx="339451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ko-KR" altLang="en-US" sz="3200" dirty="0">
                <a:solidFill>
                  <a:srgbClr val="000000"/>
                </a:solidFill>
                <a:ea typeface="윤고딕 Semi-Bold"/>
              </a:rPr>
              <a:t>정신건강통계</a:t>
            </a:r>
            <a:endParaRPr lang="en-US" sz="3200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501423" y="6262315"/>
            <a:ext cx="339451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ko-KR" altLang="en-US" sz="3200" dirty="0">
                <a:solidFill>
                  <a:srgbClr val="000000"/>
                </a:solidFill>
                <a:ea typeface="윤고딕 Semi-Bold"/>
              </a:rPr>
              <a:t>공지사항</a:t>
            </a:r>
            <a:endParaRPr lang="en-US" sz="3200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유사프로그램 분석 </a:t>
            </a:r>
            <a:r>
              <a:rPr lang="en-US" altLang="ko-KR" sz="8800" dirty="0">
                <a:solidFill>
                  <a:srgbClr val="FF811A"/>
                </a:solidFill>
                <a:ea typeface="TDTD평고딕"/>
              </a:rPr>
              <a:t>- </a:t>
            </a: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유사성</a:t>
            </a:r>
            <a:endParaRPr lang="en-US" sz="8800" dirty="0">
              <a:solidFill>
                <a:srgbClr val="FF811A"/>
              </a:solidFill>
              <a:ea typeface="TDTD평고딕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57807" y="3590905"/>
            <a:ext cx="4683038" cy="4683038"/>
            <a:chOff x="0" y="0"/>
            <a:chExt cx="6355080" cy="63550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818385" y="3590905"/>
            <a:ext cx="4683038" cy="4683038"/>
            <a:chOff x="0" y="0"/>
            <a:chExt cx="6355080" cy="63550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786577" y="3590905"/>
            <a:ext cx="4683038" cy="4683038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CC3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847155" y="3590905"/>
            <a:ext cx="4683038" cy="4683038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CC3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352866" y="4936240"/>
            <a:ext cx="1492919" cy="996184"/>
          </a:xfrm>
          <a:custGeom>
            <a:avLst/>
            <a:gdLst/>
            <a:ahLst/>
            <a:cxnLst/>
            <a:rect l="l" t="t" r="r" b="b"/>
            <a:pathLst>
              <a:path w="1492919" h="996184">
                <a:moveTo>
                  <a:pt x="0" y="0"/>
                </a:moveTo>
                <a:lnTo>
                  <a:pt x="1492919" y="0"/>
                </a:lnTo>
                <a:lnTo>
                  <a:pt x="1492919" y="996184"/>
                </a:lnTo>
                <a:lnTo>
                  <a:pt x="0" y="996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0531428" y="4802587"/>
            <a:ext cx="1256951" cy="1227241"/>
          </a:xfrm>
          <a:custGeom>
            <a:avLst/>
            <a:gdLst/>
            <a:ahLst/>
            <a:cxnLst/>
            <a:rect l="l" t="t" r="r" b="b"/>
            <a:pathLst>
              <a:path w="1256951" h="1227241">
                <a:moveTo>
                  <a:pt x="0" y="0"/>
                </a:moveTo>
                <a:lnTo>
                  <a:pt x="1256951" y="0"/>
                </a:lnTo>
                <a:lnTo>
                  <a:pt x="1256951" y="1227241"/>
                </a:lnTo>
                <a:lnTo>
                  <a:pt x="0" y="12272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6388350" y="5079072"/>
            <a:ext cx="1499501" cy="853352"/>
          </a:xfrm>
          <a:custGeom>
            <a:avLst/>
            <a:gdLst/>
            <a:ahLst/>
            <a:cxnLst/>
            <a:rect l="l" t="t" r="r" b="b"/>
            <a:pathLst>
              <a:path w="1499501" h="853352">
                <a:moveTo>
                  <a:pt x="0" y="0"/>
                </a:moveTo>
                <a:lnTo>
                  <a:pt x="1499501" y="0"/>
                </a:lnTo>
                <a:lnTo>
                  <a:pt x="1499501" y="853352"/>
                </a:lnTo>
                <a:lnTo>
                  <a:pt x="0" y="853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4664532" y="4936240"/>
            <a:ext cx="1426075" cy="1070852"/>
          </a:xfrm>
          <a:custGeom>
            <a:avLst/>
            <a:gdLst/>
            <a:ahLst/>
            <a:cxnLst/>
            <a:rect l="l" t="t" r="r" b="b"/>
            <a:pathLst>
              <a:path w="1426075" h="1070852">
                <a:moveTo>
                  <a:pt x="0" y="0"/>
                </a:moveTo>
                <a:lnTo>
                  <a:pt x="1426074" y="0"/>
                </a:lnTo>
                <a:lnTo>
                  <a:pt x="1426074" y="1070852"/>
                </a:lnTo>
                <a:lnTo>
                  <a:pt x="0" y="10708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402070" y="6262315"/>
            <a:ext cx="339451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윤고딕 Semi-Bold"/>
                <a:ea typeface="윤고딕 Semi-Bold"/>
              </a:rPr>
              <a:t>커뮤니티</a:t>
            </a:r>
            <a:endParaRPr lang="en-US" sz="3200" dirty="0">
              <a:solidFill>
                <a:srgbClr val="000000"/>
              </a:solidFill>
              <a:latin typeface="윤고딕 Semi-Bold"/>
              <a:ea typeface="윤고딕 Semi-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440845" y="6262315"/>
            <a:ext cx="339451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ko-KR" altLang="en-US" sz="3200" dirty="0">
                <a:solidFill>
                  <a:srgbClr val="000000"/>
                </a:solidFill>
                <a:ea typeface="윤고딕 Semi-Bold"/>
              </a:rPr>
              <a:t>실시간 채팅</a:t>
            </a:r>
            <a:endParaRPr lang="en-US" sz="3200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469615" y="6262315"/>
            <a:ext cx="339451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ko-KR" altLang="en-US" sz="3200" dirty="0">
                <a:solidFill>
                  <a:srgbClr val="000000"/>
                </a:solidFill>
                <a:ea typeface="윤고딕 Semi-Bold"/>
              </a:rPr>
              <a:t>소셜로그인 </a:t>
            </a:r>
            <a:r>
              <a:rPr lang="en-US" altLang="ko-KR" sz="3200" dirty="0">
                <a:solidFill>
                  <a:srgbClr val="000000"/>
                </a:solidFill>
                <a:ea typeface="윤고딕 Semi-Bold"/>
              </a:rPr>
              <a:t>API</a:t>
            </a:r>
            <a:endParaRPr lang="en-US" sz="3200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397111" y="6286876"/>
            <a:ext cx="3583125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ko-KR" altLang="en-US" sz="3200" dirty="0">
                <a:solidFill>
                  <a:srgbClr val="000000"/>
                </a:solidFill>
                <a:ea typeface="윤고딕 Semi-Bold"/>
              </a:rPr>
              <a:t>근처 병원찾기</a:t>
            </a:r>
            <a:r>
              <a:rPr lang="en-US" altLang="ko-KR" sz="3200" dirty="0">
                <a:solidFill>
                  <a:srgbClr val="000000"/>
                </a:solidFill>
                <a:ea typeface="윤고딕 Semi-Bold"/>
              </a:rPr>
              <a:t> </a:t>
            </a:r>
            <a:r>
              <a:rPr lang="en-US" sz="3200" dirty="0">
                <a:solidFill>
                  <a:srgbClr val="000000"/>
                </a:solidFill>
                <a:ea typeface="윤고딕 Semi-Bold"/>
              </a:rPr>
              <a:t>API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유사프로그램 분석 </a:t>
            </a:r>
            <a:r>
              <a:rPr lang="en-US" altLang="ko-KR" sz="8800" dirty="0">
                <a:solidFill>
                  <a:srgbClr val="FF811A"/>
                </a:solidFill>
                <a:ea typeface="TDTD평고딕"/>
              </a:rPr>
              <a:t>- </a:t>
            </a: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차별성</a:t>
            </a:r>
            <a:endParaRPr lang="en-US" sz="8800" dirty="0">
              <a:solidFill>
                <a:srgbClr val="FF811A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2153695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33321" y="3989196"/>
            <a:ext cx="5255353" cy="1802088"/>
            <a:chOff x="0" y="0"/>
            <a:chExt cx="2181990" cy="748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1990" cy="748216"/>
            </a:xfrm>
            <a:custGeom>
              <a:avLst/>
              <a:gdLst/>
              <a:ahLst/>
              <a:cxnLst/>
              <a:rect l="l" t="t" r="r" b="b"/>
              <a:pathLst>
                <a:path w="2181990" h="748216">
                  <a:moveTo>
                    <a:pt x="2057530" y="59690"/>
                  </a:moveTo>
                  <a:cubicBezTo>
                    <a:pt x="2093090" y="59690"/>
                    <a:pt x="2122300" y="88900"/>
                    <a:pt x="2122300" y="124460"/>
                  </a:cubicBezTo>
                  <a:lnTo>
                    <a:pt x="2122300" y="623756"/>
                  </a:lnTo>
                  <a:cubicBezTo>
                    <a:pt x="2122300" y="659316"/>
                    <a:pt x="2093090" y="688526"/>
                    <a:pt x="2057530" y="688526"/>
                  </a:cubicBezTo>
                  <a:lnTo>
                    <a:pt x="124460" y="688526"/>
                  </a:lnTo>
                  <a:cubicBezTo>
                    <a:pt x="88900" y="688526"/>
                    <a:pt x="59690" y="659316"/>
                    <a:pt x="59690" y="62375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57530" y="59690"/>
                  </a:lnTo>
                  <a:moveTo>
                    <a:pt x="20575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23756"/>
                  </a:lnTo>
                  <a:cubicBezTo>
                    <a:pt x="0" y="692336"/>
                    <a:pt x="55880" y="748216"/>
                    <a:pt x="124460" y="748216"/>
                  </a:cubicBezTo>
                  <a:lnTo>
                    <a:pt x="2057530" y="748216"/>
                  </a:lnTo>
                  <a:cubicBezTo>
                    <a:pt x="2126110" y="748216"/>
                    <a:pt x="2181990" y="692336"/>
                    <a:pt x="2181990" y="623756"/>
                  </a:cubicBezTo>
                  <a:lnTo>
                    <a:pt x="2181990" y="124460"/>
                  </a:lnTo>
                  <a:cubicBezTo>
                    <a:pt x="2181990" y="55880"/>
                    <a:pt x="2126110" y="0"/>
                    <a:pt x="2057530" y="0"/>
                  </a:cubicBezTo>
                  <a:close/>
                </a:path>
              </a:pathLst>
            </a:custGeom>
            <a:solidFill>
              <a:srgbClr val="FFCC3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39743" y="3989196"/>
            <a:ext cx="5255353" cy="1802088"/>
            <a:chOff x="0" y="0"/>
            <a:chExt cx="2181990" cy="7482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81990" cy="748216"/>
            </a:xfrm>
            <a:custGeom>
              <a:avLst/>
              <a:gdLst/>
              <a:ahLst/>
              <a:cxnLst/>
              <a:rect l="l" t="t" r="r" b="b"/>
              <a:pathLst>
                <a:path w="2181990" h="748216">
                  <a:moveTo>
                    <a:pt x="2057530" y="59690"/>
                  </a:moveTo>
                  <a:cubicBezTo>
                    <a:pt x="2093090" y="59690"/>
                    <a:pt x="2122300" y="88900"/>
                    <a:pt x="2122300" y="124460"/>
                  </a:cubicBezTo>
                  <a:lnTo>
                    <a:pt x="2122300" y="623756"/>
                  </a:lnTo>
                  <a:cubicBezTo>
                    <a:pt x="2122300" y="659316"/>
                    <a:pt x="2093090" y="688526"/>
                    <a:pt x="2057530" y="688526"/>
                  </a:cubicBezTo>
                  <a:lnTo>
                    <a:pt x="124460" y="688526"/>
                  </a:lnTo>
                  <a:cubicBezTo>
                    <a:pt x="88900" y="688526"/>
                    <a:pt x="59690" y="659316"/>
                    <a:pt x="59690" y="62375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57530" y="59690"/>
                  </a:lnTo>
                  <a:moveTo>
                    <a:pt x="20575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23756"/>
                  </a:lnTo>
                  <a:cubicBezTo>
                    <a:pt x="0" y="692336"/>
                    <a:pt x="55880" y="748216"/>
                    <a:pt x="124460" y="748216"/>
                  </a:cubicBezTo>
                  <a:lnTo>
                    <a:pt x="2057530" y="748216"/>
                  </a:lnTo>
                  <a:cubicBezTo>
                    <a:pt x="2126110" y="748216"/>
                    <a:pt x="2181990" y="692336"/>
                    <a:pt x="2181990" y="623756"/>
                  </a:cubicBezTo>
                  <a:lnTo>
                    <a:pt x="2181990" y="124460"/>
                  </a:lnTo>
                  <a:cubicBezTo>
                    <a:pt x="2181990" y="55880"/>
                    <a:pt x="2126110" y="0"/>
                    <a:pt x="2057530" y="0"/>
                  </a:cubicBezTo>
                  <a:close/>
                </a:path>
              </a:pathLst>
            </a:custGeom>
            <a:solidFill>
              <a:srgbClr val="FF811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039743" y="6060066"/>
            <a:ext cx="5255353" cy="1802088"/>
            <a:chOff x="0" y="0"/>
            <a:chExt cx="2181990" cy="7482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1990" cy="748216"/>
            </a:xfrm>
            <a:custGeom>
              <a:avLst/>
              <a:gdLst/>
              <a:ahLst/>
              <a:cxnLst/>
              <a:rect l="l" t="t" r="r" b="b"/>
              <a:pathLst>
                <a:path w="2181990" h="748216">
                  <a:moveTo>
                    <a:pt x="2057530" y="59690"/>
                  </a:moveTo>
                  <a:cubicBezTo>
                    <a:pt x="2093090" y="59690"/>
                    <a:pt x="2122300" y="88900"/>
                    <a:pt x="2122300" y="124460"/>
                  </a:cubicBezTo>
                  <a:lnTo>
                    <a:pt x="2122300" y="623756"/>
                  </a:lnTo>
                  <a:cubicBezTo>
                    <a:pt x="2122300" y="659316"/>
                    <a:pt x="2093090" y="688526"/>
                    <a:pt x="2057530" y="688526"/>
                  </a:cubicBezTo>
                  <a:lnTo>
                    <a:pt x="124460" y="688526"/>
                  </a:lnTo>
                  <a:cubicBezTo>
                    <a:pt x="88900" y="688526"/>
                    <a:pt x="59690" y="659316"/>
                    <a:pt x="59690" y="62375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57530" y="59690"/>
                  </a:lnTo>
                  <a:moveTo>
                    <a:pt x="20575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23756"/>
                  </a:lnTo>
                  <a:cubicBezTo>
                    <a:pt x="0" y="692336"/>
                    <a:pt x="55880" y="748216"/>
                    <a:pt x="124460" y="748216"/>
                  </a:cubicBezTo>
                  <a:lnTo>
                    <a:pt x="2057530" y="748216"/>
                  </a:lnTo>
                  <a:cubicBezTo>
                    <a:pt x="2126110" y="748216"/>
                    <a:pt x="2181990" y="692336"/>
                    <a:pt x="2181990" y="623756"/>
                  </a:cubicBezTo>
                  <a:lnTo>
                    <a:pt x="2181990" y="124460"/>
                  </a:lnTo>
                  <a:cubicBezTo>
                    <a:pt x="2181990" y="55880"/>
                    <a:pt x="2126110" y="0"/>
                    <a:pt x="2057530" y="0"/>
                  </a:cubicBezTo>
                  <a:close/>
                </a:path>
              </a:pathLst>
            </a:custGeom>
            <a:solidFill>
              <a:srgbClr val="FFCC3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 rot="-645149">
            <a:off x="7059752" y="4271909"/>
            <a:ext cx="1045541" cy="1236661"/>
          </a:xfrm>
          <a:custGeom>
            <a:avLst/>
            <a:gdLst/>
            <a:ahLst/>
            <a:cxnLst/>
            <a:rect l="l" t="t" r="r" b="b"/>
            <a:pathLst>
              <a:path w="1045541" h="1236661">
                <a:moveTo>
                  <a:pt x="0" y="0"/>
                </a:moveTo>
                <a:lnTo>
                  <a:pt x="1045540" y="0"/>
                </a:lnTo>
                <a:lnTo>
                  <a:pt x="1045540" y="1236661"/>
                </a:lnTo>
                <a:lnTo>
                  <a:pt x="0" y="12366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028700" y="3966117"/>
            <a:ext cx="5255353" cy="1802088"/>
            <a:chOff x="0" y="0"/>
            <a:chExt cx="2181990" cy="7482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81990" cy="748216"/>
            </a:xfrm>
            <a:custGeom>
              <a:avLst/>
              <a:gdLst/>
              <a:ahLst/>
              <a:cxnLst/>
              <a:rect l="l" t="t" r="r" b="b"/>
              <a:pathLst>
                <a:path w="2181990" h="748216">
                  <a:moveTo>
                    <a:pt x="2057530" y="59690"/>
                  </a:moveTo>
                  <a:cubicBezTo>
                    <a:pt x="2093090" y="59690"/>
                    <a:pt x="2122300" y="88900"/>
                    <a:pt x="2122300" y="124460"/>
                  </a:cubicBezTo>
                  <a:lnTo>
                    <a:pt x="2122300" y="623756"/>
                  </a:lnTo>
                  <a:cubicBezTo>
                    <a:pt x="2122300" y="659316"/>
                    <a:pt x="2093090" y="688526"/>
                    <a:pt x="2057530" y="688526"/>
                  </a:cubicBezTo>
                  <a:lnTo>
                    <a:pt x="124460" y="688526"/>
                  </a:lnTo>
                  <a:cubicBezTo>
                    <a:pt x="88900" y="688526"/>
                    <a:pt x="59690" y="659316"/>
                    <a:pt x="59690" y="62375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57530" y="59690"/>
                  </a:lnTo>
                  <a:moveTo>
                    <a:pt x="20575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23756"/>
                  </a:lnTo>
                  <a:cubicBezTo>
                    <a:pt x="0" y="692336"/>
                    <a:pt x="55880" y="748216"/>
                    <a:pt x="124460" y="748216"/>
                  </a:cubicBezTo>
                  <a:lnTo>
                    <a:pt x="2057530" y="748216"/>
                  </a:lnTo>
                  <a:cubicBezTo>
                    <a:pt x="2126110" y="748216"/>
                    <a:pt x="2181990" y="692336"/>
                    <a:pt x="2181990" y="623756"/>
                  </a:cubicBezTo>
                  <a:lnTo>
                    <a:pt x="2181990" y="124460"/>
                  </a:lnTo>
                  <a:cubicBezTo>
                    <a:pt x="2181990" y="55880"/>
                    <a:pt x="2126110" y="0"/>
                    <a:pt x="2057530" y="0"/>
                  </a:cubicBezTo>
                  <a:close/>
                </a:path>
              </a:pathLst>
            </a:custGeom>
            <a:solidFill>
              <a:srgbClr val="FF811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6060066"/>
            <a:ext cx="5255353" cy="1802088"/>
            <a:chOff x="0" y="0"/>
            <a:chExt cx="2181990" cy="7482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81990" cy="748216"/>
            </a:xfrm>
            <a:custGeom>
              <a:avLst/>
              <a:gdLst/>
              <a:ahLst/>
              <a:cxnLst/>
              <a:rect l="l" t="t" r="r" b="b"/>
              <a:pathLst>
                <a:path w="2181990" h="748216">
                  <a:moveTo>
                    <a:pt x="2057530" y="59690"/>
                  </a:moveTo>
                  <a:cubicBezTo>
                    <a:pt x="2093090" y="59690"/>
                    <a:pt x="2122300" y="88900"/>
                    <a:pt x="2122300" y="124460"/>
                  </a:cubicBezTo>
                  <a:lnTo>
                    <a:pt x="2122300" y="623756"/>
                  </a:lnTo>
                  <a:cubicBezTo>
                    <a:pt x="2122300" y="659316"/>
                    <a:pt x="2093090" y="688526"/>
                    <a:pt x="2057530" y="688526"/>
                  </a:cubicBezTo>
                  <a:lnTo>
                    <a:pt x="124460" y="688526"/>
                  </a:lnTo>
                  <a:cubicBezTo>
                    <a:pt x="88900" y="688526"/>
                    <a:pt x="59690" y="659316"/>
                    <a:pt x="59690" y="62375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57530" y="59690"/>
                  </a:lnTo>
                  <a:moveTo>
                    <a:pt x="20575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23756"/>
                  </a:lnTo>
                  <a:cubicBezTo>
                    <a:pt x="0" y="692336"/>
                    <a:pt x="55880" y="748216"/>
                    <a:pt x="124460" y="748216"/>
                  </a:cubicBezTo>
                  <a:lnTo>
                    <a:pt x="2057530" y="748216"/>
                  </a:lnTo>
                  <a:cubicBezTo>
                    <a:pt x="2126110" y="748216"/>
                    <a:pt x="2181990" y="692336"/>
                    <a:pt x="2181990" y="623756"/>
                  </a:cubicBezTo>
                  <a:lnTo>
                    <a:pt x="2181990" y="124460"/>
                  </a:lnTo>
                  <a:cubicBezTo>
                    <a:pt x="2181990" y="55880"/>
                    <a:pt x="2126110" y="0"/>
                    <a:pt x="2057530" y="0"/>
                  </a:cubicBezTo>
                  <a:close/>
                </a:path>
              </a:pathLst>
            </a:custGeom>
            <a:solidFill>
              <a:srgbClr val="FFCC3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593252" y="6083145"/>
            <a:ext cx="5255353" cy="1802088"/>
            <a:chOff x="0" y="0"/>
            <a:chExt cx="2181990" cy="74821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81990" cy="748216"/>
            </a:xfrm>
            <a:custGeom>
              <a:avLst/>
              <a:gdLst/>
              <a:ahLst/>
              <a:cxnLst/>
              <a:rect l="l" t="t" r="r" b="b"/>
              <a:pathLst>
                <a:path w="2181990" h="748216">
                  <a:moveTo>
                    <a:pt x="2057530" y="59690"/>
                  </a:moveTo>
                  <a:cubicBezTo>
                    <a:pt x="2093090" y="59690"/>
                    <a:pt x="2122300" y="88900"/>
                    <a:pt x="2122300" y="124460"/>
                  </a:cubicBezTo>
                  <a:lnTo>
                    <a:pt x="2122300" y="623756"/>
                  </a:lnTo>
                  <a:cubicBezTo>
                    <a:pt x="2122300" y="659316"/>
                    <a:pt x="2093090" y="688526"/>
                    <a:pt x="2057530" y="688526"/>
                  </a:cubicBezTo>
                  <a:lnTo>
                    <a:pt x="124460" y="688526"/>
                  </a:lnTo>
                  <a:cubicBezTo>
                    <a:pt x="88900" y="688526"/>
                    <a:pt x="59690" y="659316"/>
                    <a:pt x="59690" y="62375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57530" y="59690"/>
                  </a:lnTo>
                  <a:moveTo>
                    <a:pt x="20575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23756"/>
                  </a:lnTo>
                  <a:cubicBezTo>
                    <a:pt x="0" y="692336"/>
                    <a:pt x="55880" y="748216"/>
                    <a:pt x="124460" y="748216"/>
                  </a:cubicBezTo>
                  <a:lnTo>
                    <a:pt x="2057530" y="748216"/>
                  </a:lnTo>
                  <a:cubicBezTo>
                    <a:pt x="2126110" y="748216"/>
                    <a:pt x="2181990" y="692336"/>
                    <a:pt x="2181990" y="623756"/>
                  </a:cubicBezTo>
                  <a:lnTo>
                    <a:pt x="2181990" y="124460"/>
                  </a:lnTo>
                  <a:cubicBezTo>
                    <a:pt x="2181990" y="55880"/>
                    <a:pt x="2126110" y="0"/>
                    <a:pt x="2057530" y="0"/>
                  </a:cubicBezTo>
                  <a:close/>
                </a:path>
              </a:pathLst>
            </a:custGeom>
            <a:solidFill>
              <a:srgbClr val="FF811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80133" y="6535457"/>
            <a:ext cx="1108960" cy="943624"/>
          </a:xfrm>
          <a:custGeom>
            <a:avLst/>
            <a:gdLst/>
            <a:ahLst/>
            <a:cxnLst/>
            <a:rect l="l" t="t" r="r" b="b"/>
            <a:pathLst>
              <a:path w="1108960" h="943624">
                <a:moveTo>
                  <a:pt x="0" y="0"/>
                </a:moveTo>
                <a:lnTo>
                  <a:pt x="1108960" y="0"/>
                </a:lnTo>
                <a:lnTo>
                  <a:pt x="1108960" y="943624"/>
                </a:lnTo>
                <a:lnTo>
                  <a:pt x="0" y="943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6953570" y="6449549"/>
            <a:ext cx="937810" cy="1029532"/>
          </a:xfrm>
          <a:custGeom>
            <a:avLst/>
            <a:gdLst/>
            <a:ahLst/>
            <a:cxnLst/>
            <a:rect l="l" t="t" r="r" b="b"/>
            <a:pathLst>
              <a:path w="937810" h="1029532">
                <a:moveTo>
                  <a:pt x="0" y="0"/>
                </a:moveTo>
                <a:lnTo>
                  <a:pt x="937810" y="0"/>
                </a:lnTo>
                <a:lnTo>
                  <a:pt x="937810" y="1029532"/>
                </a:lnTo>
                <a:lnTo>
                  <a:pt x="0" y="10295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Freeform 17"/>
          <p:cNvSpPr/>
          <p:nvPr/>
        </p:nvSpPr>
        <p:spPr>
          <a:xfrm>
            <a:off x="12604034" y="6482139"/>
            <a:ext cx="1123387" cy="957943"/>
          </a:xfrm>
          <a:custGeom>
            <a:avLst/>
            <a:gdLst/>
            <a:ahLst/>
            <a:cxnLst/>
            <a:rect l="l" t="t" r="r" b="b"/>
            <a:pathLst>
              <a:path w="1123387" h="957943">
                <a:moveTo>
                  <a:pt x="0" y="0"/>
                </a:moveTo>
                <a:lnTo>
                  <a:pt x="1123387" y="0"/>
                </a:lnTo>
                <a:lnTo>
                  <a:pt x="1123387" y="957943"/>
                </a:lnTo>
                <a:lnTo>
                  <a:pt x="0" y="9579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12604034" y="4408312"/>
            <a:ext cx="994597" cy="963855"/>
          </a:xfrm>
          <a:custGeom>
            <a:avLst/>
            <a:gdLst/>
            <a:ahLst/>
            <a:cxnLst/>
            <a:rect l="l" t="t" r="r" b="b"/>
            <a:pathLst>
              <a:path w="994597" h="963855">
                <a:moveTo>
                  <a:pt x="0" y="0"/>
                </a:moveTo>
                <a:lnTo>
                  <a:pt x="994597" y="0"/>
                </a:lnTo>
                <a:lnTo>
                  <a:pt x="994597" y="963855"/>
                </a:lnTo>
                <a:lnTo>
                  <a:pt x="0" y="9638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459776" y="4244853"/>
            <a:ext cx="1162642" cy="1206515"/>
          </a:xfrm>
          <a:custGeom>
            <a:avLst/>
            <a:gdLst/>
            <a:ahLst/>
            <a:cxnLst/>
            <a:rect l="l" t="t" r="r" b="b"/>
            <a:pathLst>
              <a:path w="1162642" h="1206515">
                <a:moveTo>
                  <a:pt x="0" y="0"/>
                </a:moveTo>
                <a:lnTo>
                  <a:pt x="1162642" y="0"/>
                </a:lnTo>
                <a:lnTo>
                  <a:pt x="1162642" y="1206515"/>
                </a:lnTo>
                <a:lnTo>
                  <a:pt x="0" y="12065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ko-KR" altLang="en-US" sz="8800" dirty="0">
                <a:solidFill>
                  <a:srgbClr val="FF811A"/>
                </a:solidFill>
                <a:ea typeface="TDTD평고딕"/>
              </a:rPr>
              <a:t>프로젝트 주요 기능</a:t>
            </a:r>
            <a:endParaRPr lang="en-US" sz="8800" dirty="0">
              <a:solidFill>
                <a:srgbClr val="FF811A"/>
              </a:solidFill>
              <a:ea typeface="TDTD평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689093" y="4624273"/>
            <a:ext cx="334209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ko-KR" altLang="en-US" sz="3199" dirty="0">
                <a:solidFill>
                  <a:srgbClr val="000000"/>
                </a:solidFill>
                <a:ea typeface="윤고딕 Semi-Bold"/>
              </a:rPr>
              <a:t>자가진단 체크</a:t>
            </a:r>
            <a:endParaRPr lang="en-US" sz="31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902279" y="6764381"/>
            <a:ext cx="3644849" cy="485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ko-KR" altLang="en-US" sz="3199" dirty="0">
                <a:solidFill>
                  <a:srgbClr val="000000"/>
                </a:solidFill>
                <a:ea typeface="윤고딕 Semi-Bold"/>
              </a:rPr>
              <a:t>탐색적 데이터 분석</a:t>
            </a:r>
            <a:endParaRPr lang="en-US" altLang="ko-KR" sz="31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698712" y="6718223"/>
            <a:ext cx="334209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ko-KR" altLang="en-US" sz="3199" dirty="0">
                <a:solidFill>
                  <a:srgbClr val="000000"/>
                </a:solidFill>
                <a:ea typeface="윤고딕 Semi-Bold"/>
              </a:rPr>
              <a:t>커뮤니티</a:t>
            </a:r>
            <a:endParaRPr lang="en-US" sz="31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211474" y="4624273"/>
            <a:ext cx="319543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ko-KR" altLang="en-US" sz="3199" dirty="0">
                <a:solidFill>
                  <a:srgbClr val="000000"/>
                </a:solidFill>
                <a:ea typeface="윤고딕 Semi-Bold"/>
              </a:rPr>
              <a:t>정신 건강 정보 </a:t>
            </a:r>
            <a:endParaRPr lang="en-US" sz="31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727421" y="6770496"/>
            <a:ext cx="304189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ko-KR" altLang="en-US" sz="3199" dirty="0">
                <a:solidFill>
                  <a:srgbClr val="000000"/>
                </a:solidFill>
                <a:ea typeface="윤고딕 Semi-Bold"/>
              </a:rPr>
              <a:t>게시판</a:t>
            </a:r>
            <a:endParaRPr lang="en-US" sz="3199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727420" y="4624273"/>
            <a:ext cx="304189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ko-KR" altLang="en-US" sz="3199" dirty="0">
                <a:solidFill>
                  <a:srgbClr val="000000"/>
                </a:solidFill>
                <a:ea typeface="윤고딕 Semi-Bold"/>
              </a:rPr>
              <a:t>실시간 채팅</a:t>
            </a:r>
            <a:endParaRPr lang="en-US" sz="3199" dirty="0">
              <a:solidFill>
                <a:srgbClr val="000000"/>
              </a:solidFill>
              <a:ea typeface="윤고딕 Semi-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1458</Words>
  <Application>Microsoft Office PowerPoint</Application>
  <PresentationFormat>自定义</PresentationFormat>
  <Paragraphs>296</Paragraphs>
  <Slides>57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0" baseType="lpstr">
      <vt:lpstr>나눔고딕 ExtraBold</vt:lpstr>
      <vt:lpstr>Söhne</vt:lpstr>
      <vt:lpstr>sejo</vt:lpstr>
      <vt:lpstr>Script MT Bold</vt:lpstr>
      <vt:lpstr>Wingdings</vt:lpstr>
      <vt:lpstr>맑은 고딕</vt:lpstr>
      <vt:lpstr>Arial</vt:lpstr>
      <vt:lpstr>Calibri</vt:lpstr>
      <vt:lpstr>굴림</vt:lpstr>
      <vt:lpstr>TDTD평고딕</vt:lpstr>
      <vt:lpstr>윤고딕 Semi-Bold</vt:lpstr>
      <vt:lpstr>DM Sans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노란색과 오렌지색 테마의 서비스 소개 프레젠테이션</dc:title>
  <dc:creator>human</dc:creator>
  <cp:lastModifiedBy>흔위 송</cp:lastModifiedBy>
  <cp:revision>44</cp:revision>
  <dcterms:created xsi:type="dcterms:W3CDTF">2006-08-16T00:00:00Z</dcterms:created>
  <dcterms:modified xsi:type="dcterms:W3CDTF">2024-03-10T03:59:06Z</dcterms:modified>
  <dc:identifier>DAF7PR0zGTQ</dc:identifier>
</cp:coreProperties>
</file>